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9"/>
  </p:notesMasterIdLst>
  <p:sldIdLst>
    <p:sldId id="256" r:id="rId2"/>
    <p:sldId id="429" r:id="rId3"/>
    <p:sldId id="495" r:id="rId4"/>
    <p:sldId id="447" r:id="rId5"/>
    <p:sldId id="448" r:id="rId6"/>
    <p:sldId id="449" r:id="rId7"/>
    <p:sldId id="450" r:id="rId8"/>
    <p:sldId id="477" r:id="rId9"/>
    <p:sldId id="496" r:id="rId10"/>
    <p:sldId id="432" r:id="rId11"/>
    <p:sldId id="467" r:id="rId12"/>
    <p:sldId id="468" r:id="rId13"/>
    <p:sldId id="485" r:id="rId14"/>
    <p:sldId id="486" r:id="rId15"/>
    <p:sldId id="453" r:id="rId16"/>
    <p:sldId id="492" r:id="rId17"/>
    <p:sldId id="493" r:id="rId18"/>
    <p:sldId id="494" r:id="rId19"/>
    <p:sldId id="481" r:id="rId20"/>
    <p:sldId id="482" r:id="rId21"/>
    <p:sldId id="459" r:id="rId22"/>
    <p:sldId id="464" r:id="rId23"/>
    <p:sldId id="472" r:id="rId24"/>
    <p:sldId id="473" r:id="rId25"/>
    <p:sldId id="463" r:id="rId26"/>
    <p:sldId id="489" r:id="rId27"/>
    <p:sldId id="490" r:id="rId28"/>
  </p:sldIdLst>
  <p:sldSz cx="9144000" cy="6858000" type="screen4x3"/>
  <p:notesSz cx="6858000" cy="9945688"/>
  <p:defaultTextStyle>
    <a:defPPr>
      <a:defRPr lang="de-DE"/>
    </a:defPPr>
    <a:lvl1pPr algn="l" rtl="0" fontAlgn="base">
      <a:spcBef>
        <a:spcPct val="0"/>
      </a:spcBef>
      <a:spcAft>
        <a:spcPct val="0"/>
      </a:spcAft>
      <a:defRPr sz="3600" i="1" kern="1200">
        <a:solidFill>
          <a:schemeClr val="tx1"/>
        </a:solidFill>
        <a:latin typeface="Calibri" pitchFamily="34" charset="0"/>
        <a:ea typeface="+mn-ea"/>
        <a:cs typeface="Arial" charset="0"/>
      </a:defRPr>
    </a:lvl1pPr>
    <a:lvl2pPr marL="457200" algn="l" rtl="0" fontAlgn="base">
      <a:spcBef>
        <a:spcPct val="0"/>
      </a:spcBef>
      <a:spcAft>
        <a:spcPct val="0"/>
      </a:spcAft>
      <a:defRPr sz="3600" i="1" kern="1200">
        <a:solidFill>
          <a:schemeClr val="tx1"/>
        </a:solidFill>
        <a:latin typeface="Calibri" pitchFamily="34" charset="0"/>
        <a:ea typeface="+mn-ea"/>
        <a:cs typeface="Arial" charset="0"/>
      </a:defRPr>
    </a:lvl2pPr>
    <a:lvl3pPr marL="914400" algn="l" rtl="0" fontAlgn="base">
      <a:spcBef>
        <a:spcPct val="0"/>
      </a:spcBef>
      <a:spcAft>
        <a:spcPct val="0"/>
      </a:spcAft>
      <a:defRPr sz="3600" i="1" kern="1200">
        <a:solidFill>
          <a:schemeClr val="tx1"/>
        </a:solidFill>
        <a:latin typeface="Calibri" pitchFamily="34" charset="0"/>
        <a:ea typeface="+mn-ea"/>
        <a:cs typeface="Arial" charset="0"/>
      </a:defRPr>
    </a:lvl3pPr>
    <a:lvl4pPr marL="1371600" algn="l" rtl="0" fontAlgn="base">
      <a:spcBef>
        <a:spcPct val="0"/>
      </a:spcBef>
      <a:spcAft>
        <a:spcPct val="0"/>
      </a:spcAft>
      <a:defRPr sz="3600" i="1" kern="1200">
        <a:solidFill>
          <a:schemeClr val="tx1"/>
        </a:solidFill>
        <a:latin typeface="Calibri" pitchFamily="34" charset="0"/>
        <a:ea typeface="+mn-ea"/>
        <a:cs typeface="Arial" charset="0"/>
      </a:defRPr>
    </a:lvl4pPr>
    <a:lvl5pPr marL="1828800" algn="l" rtl="0" fontAlgn="base">
      <a:spcBef>
        <a:spcPct val="0"/>
      </a:spcBef>
      <a:spcAft>
        <a:spcPct val="0"/>
      </a:spcAft>
      <a:defRPr sz="3600" i="1" kern="1200">
        <a:solidFill>
          <a:schemeClr val="tx1"/>
        </a:solidFill>
        <a:latin typeface="Calibri" pitchFamily="34" charset="0"/>
        <a:ea typeface="+mn-ea"/>
        <a:cs typeface="Arial" charset="0"/>
      </a:defRPr>
    </a:lvl5pPr>
    <a:lvl6pPr marL="2286000" algn="l" defTabSz="914400" rtl="0" eaLnBrk="1" latinLnBrk="0" hangingPunct="1">
      <a:defRPr sz="3600" i="1" kern="1200">
        <a:solidFill>
          <a:schemeClr val="tx1"/>
        </a:solidFill>
        <a:latin typeface="Calibri" pitchFamily="34" charset="0"/>
        <a:ea typeface="+mn-ea"/>
        <a:cs typeface="Arial" charset="0"/>
      </a:defRPr>
    </a:lvl6pPr>
    <a:lvl7pPr marL="2743200" algn="l" defTabSz="914400" rtl="0" eaLnBrk="1" latinLnBrk="0" hangingPunct="1">
      <a:defRPr sz="3600" i="1" kern="1200">
        <a:solidFill>
          <a:schemeClr val="tx1"/>
        </a:solidFill>
        <a:latin typeface="Calibri" pitchFamily="34" charset="0"/>
        <a:ea typeface="+mn-ea"/>
        <a:cs typeface="Arial" charset="0"/>
      </a:defRPr>
    </a:lvl7pPr>
    <a:lvl8pPr marL="3200400" algn="l" defTabSz="914400" rtl="0" eaLnBrk="1" latinLnBrk="0" hangingPunct="1">
      <a:defRPr sz="3600" i="1" kern="1200">
        <a:solidFill>
          <a:schemeClr val="tx1"/>
        </a:solidFill>
        <a:latin typeface="Calibri" pitchFamily="34" charset="0"/>
        <a:ea typeface="+mn-ea"/>
        <a:cs typeface="Arial" charset="0"/>
      </a:defRPr>
    </a:lvl8pPr>
    <a:lvl9pPr marL="3657600" algn="l" defTabSz="914400" rtl="0" eaLnBrk="1" latinLnBrk="0" hangingPunct="1">
      <a:defRPr sz="3600" i="1"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1389">
          <p15:clr>
            <a:srgbClr val="A4A3A4"/>
          </p15:clr>
        </p15:guide>
        <p15:guide id="2" pos="6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008000"/>
    <a:srgbClr val="99FF66"/>
    <a:srgbClr val="66FF66"/>
    <a:srgbClr val="333300"/>
    <a:srgbClr val="292929"/>
    <a:srgbClr val="333333"/>
    <a:srgbClr val="1C1C1C"/>
    <a:srgbClr val="ADF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84369" autoAdjust="0"/>
  </p:normalViewPr>
  <p:slideViewPr>
    <p:cSldViewPr>
      <p:cViewPr varScale="1">
        <p:scale>
          <a:sx n="51" d="100"/>
          <a:sy n="51" d="100"/>
        </p:scale>
        <p:origin x="1716" y="48"/>
      </p:cViewPr>
      <p:guideLst>
        <p:guide orient="horz" pos="1389"/>
        <p:guide pos="657"/>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0"/>
    <c:plotArea>
      <c:layout/>
      <c:barChart>
        <c:barDir val="col"/>
        <c:grouping val="clustered"/>
        <c:varyColors val="0"/>
        <c:ser>
          <c:idx val="0"/>
          <c:order val="0"/>
          <c:tx>
            <c:strRef>
              <c:f>Tabelle1!$B$1</c:f>
              <c:strCache>
                <c:ptCount val="1"/>
                <c:pt idx="0">
                  <c:v>Unterqueren</c:v>
                </c:pt>
              </c:strCache>
            </c:strRef>
          </c:tx>
          <c:spPr>
            <a:gradFill>
              <a:gsLst>
                <a:gs pos="0">
                  <a:schemeClr val="accent3">
                    <a:lumMod val="50000"/>
                  </a:schemeClr>
                </a:gs>
                <a:gs pos="99000">
                  <a:schemeClr val="accent3">
                    <a:lumMod val="40000"/>
                    <a:lumOff val="60000"/>
                  </a:schemeClr>
                </a:gs>
              </a:gsLst>
              <a:lin ang="13500000" scaled="1"/>
            </a:gradFill>
            <a:ln>
              <a:solidFill>
                <a:schemeClr val="accent3">
                  <a:lumMod val="50000"/>
                </a:schemeClr>
              </a:solidFill>
            </a:ln>
          </c:spPr>
          <c:invertIfNegative val="0"/>
          <c:cat>
            <c:strRef>
              <c:f>Tabelle1!$A$2:$A$4</c:f>
              <c:strCache>
                <c:ptCount val="3"/>
                <c:pt idx="0">
                  <c:v>EB</c:v>
                </c:pt>
                <c:pt idx="1">
                  <c:v>FB</c:v>
                </c:pt>
                <c:pt idx="2">
                  <c:v>Mops</c:v>
                </c:pt>
              </c:strCache>
            </c:strRef>
          </c:cat>
          <c:val>
            <c:numRef>
              <c:f>Tabelle1!$B$2:$B$4</c:f>
              <c:numCache>
                <c:formatCode>General</c:formatCode>
                <c:ptCount val="3"/>
                <c:pt idx="0">
                  <c:v>1</c:v>
                </c:pt>
                <c:pt idx="1">
                  <c:v>11</c:v>
                </c:pt>
                <c:pt idx="2">
                  <c:v>7</c:v>
                </c:pt>
              </c:numCache>
            </c:numRef>
          </c:val>
          <c:extLst>
            <c:ext xmlns:c16="http://schemas.microsoft.com/office/drawing/2014/chart" uri="{C3380CC4-5D6E-409C-BE32-E72D297353CC}">
              <c16:uniqueId val="{00000000-E5F8-4D95-8FA3-CE8BA6155279}"/>
            </c:ext>
          </c:extLst>
        </c:ser>
        <c:ser>
          <c:idx val="1"/>
          <c:order val="1"/>
          <c:tx>
            <c:strRef>
              <c:f>Tabelle1!$C$1</c:f>
              <c:strCache>
                <c:ptCount val="1"/>
                <c:pt idx="0">
                  <c:v>kein Unterqueren</c:v>
                </c:pt>
              </c:strCache>
            </c:strRef>
          </c:tx>
          <c:spPr>
            <a:gradFill>
              <a:gsLst>
                <a:gs pos="96000">
                  <a:schemeClr val="bg1">
                    <a:lumMod val="85000"/>
                  </a:schemeClr>
                </a:gs>
                <a:gs pos="2000">
                  <a:schemeClr val="bg1">
                    <a:lumMod val="65000"/>
                  </a:schemeClr>
                </a:gs>
                <a:gs pos="100000">
                  <a:schemeClr val="bg1"/>
                </a:gs>
              </a:gsLst>
              <a:lin ang="2700000" scaled="1"/>
            </a:gradFill>
            <a:ln w="6351">
              <a:solidFill>
                <a:srgbClr val="292929"/>
              </a:solidFill>
            </a:ln>
          </c:spPr>
          <c:invertIfNegative val="0"/>
          <c:cat>
            <c:strRef>
              <c:f>Tabelle1!$A$2:$A$4</c:f>
              <c:strCache>
                <c:ptCount val="3"/>
                <c:pt idx="0">
                  <c:v>EB</c:v>
                </c:pt>
                <c:pt idx="1">
                  <c:v>FB</c:v>
                </c:pt>
                <c:pt idx="2">
                  <c:v>Mops</c:v>
                </c:pt>
              </c:strCache>
            </c:strRef>
          </c:cat>
          <c:val>
            <c:numRef>
              <c:f>Tabelle1!$C$2:$C$4</c:f>
              <c:numCache>
                <c:formatCode>General</c:formatCode>
                <c:ptCount val="3"/>
                <c:pt idx="0">
                  <c:v>9</c:v>
                </c:pt>
                <c:pt idx="1">
                  <c:v>7</c:v>
                </c:pt>
                <c:pt idx="2">
                  <c:v>15</c:v>
                </c:pt>
              </c:numCache>
            </c:numRef>
          </c:val>
          <c:extLst>
            <c:ext xmlns:c16="http://schemas.microsoft.com/office/drawing/2014/chart" uri="{C3380CC4-5D6E-409C-BE32-E72D297353CC}">
              <c16:uniqueId val="{00000001-E5F8-4D95-8FA3-CE8BA6155279}"/>
            </c:ext>
          </c:extLst>
        </c:ser>
        <c:dLbls>
          <c:showLegendKey val="0"/>
          <c:showVal val="0"/>
          <c:showCatName val="0"/>
          <c:showSerName val="0"/>
          <c:showPercent val="0"/>
          <c:showBubbleSize val="0"/>
        </c:dLbls>
        <c:gapWidth val="150"/>
        <c:axId val="67750528"/>
        <c:axId val="67760896"/>
      </c:barChart>
      <c:catAx>
        <c:axId val="67750528"/>
        <c:scaling>
          <c:orientation val="minMax"/>
        </c:scaling>
        <c:delete val="0"/>
        <c:axPos val="b"/>
        <c:title>
          <c:tx>
            <c:rich>
              <a:bodyPr/>
              <a:lstStyle/>
              <a:p>
                <a:pPr>
                  <a:defRPr sz="1800" b="1" i="0" u="none" strike="noStrike" baseline="0">
                    <a:solidFill>
                      <a:srgbClr val="000000"/>
                    </a:solidFill>
                    <a:latin typeface="Arial"/>
                    <a:ea typeface="Arial"/>
                    <a:cs typeface="Arial"/>
                  </a:defRPr>
                </a:pPr>
                <a:r>
                  <a:rPr lang="de-DE"/>
                  <a:t>Rasse</a:t>
                </a:r>
              </a:p>
            </c:rich>
          </c:tx>
          <c:overlay val="0"/>
        </c:title>
        <c:numFmt formatCode="General" sourceLinked="1"/>
        <c:majorTickMark val="out"/>
        <c:minorTickMark val="none"/>
        <c:tickLblPos val="nextTo"/>
        <c:txPr>
          <a:bodyPr/>
          <a:lstStyle/>
          <a:p>
            <a:pPr>
              <a:defRPr sz="1800">
                <a:latin typeface="Arial" pitchFamily="34" charset="0"/>
                <a:cs typeface="Arial" pitchFamily="34" charset="0"/>
              </a:defRPr>
            </a:pPr>
            <a:endParaRPr lang="de-DE"/>
          </a:p>
        </c:txPr>
        <c:crossAx val="67760896"/>
        <c:crosses val="autoZero"/>
        <c:auto val="0"/>
        <c:lblAlgn val="ctr"/>
        <c:lblOffset val="100"/>
        <c:noMultiLvlLbl val="0"/>
      </c:catAx>
      <c:valAx>
        <c:axId val="67760896"/>
        <c:scaling>
          <c:orientation val="minMax"/>
        </c:scaling>
        <c:delete val="0"/>
        <c:axPos val="l"/>
        <c:majorGridlines/>
        <c:title>
          <c:tx>
            <c:rich>
              <a:bodyPr/>
              <a:lstStyle/>
              <a:p>
                <a:pPr>
                  <a:defRPr sz="1800" b="1" i="0" u="none" strike="noStrike" baseline="0">
                    <a:solidFill>
                      <a:srgbClr val="000000"/>
                    </a:solidFill>
                    <a:latin typeface="Arial"/>
                    <a:ea typeface="Arial"/>
                    <a:cs typeface="Arial"/>
                  </a:defRPr>
                </a:pPr>
                <a:r>
                  <a:rPr lang="de-DE"/>
                  <a:t>Anzahl</a:t>
                </a:r>
              </a:p>
            </c:rich>
          </c:tx>
          <c:overlay val="0"/>
        </c:title>
        <c:numFmt formatCode="General" sourceLinked="1"/>
        <c:majorTickMark val="out"/>
        <c:minorTickMark val="none"/>
        <c:tickLblPos val="nextTo"/>
        <c:txPr>
          <a:bodyPr/>
          <a:lstStyle/>
          <a:p>
            <a:pPr>
              <a:defRPr sz="1150">
                <a:latin typeface="Arial" pitchFamily="34" charset="0"/>
                <a:cs typeface="Arial" pitchFamily="34" charset="0"/>
              </a:defRPr>
            </a:pPr>
            <a:endParaRPr lang="de-DE"/>
          </a:p>
        </c:txPr>
        <c:crossAx val="67750528"/>
        <c:crosses val="autoZero"/>
        <c:crossBetween val="between"/>
      </c:valAx>
      <c:spPr>
        <a:noFill/>
        <a:ln w="25403">
          <a:noFill/>
        </a:ln>
      </c:spPr>
    </c:plotArea>
    <c:legend>
      <c:legendPos val="r"/>
      <c:layout>
        <c:manualLayout>
          <c:xMode val="edge"/>
          <c:yMode val="edge"/>
          <c:x val="0.68970873077582961"/>
          <c:y val="0.31101457145443023"/>
          <c:w val="0.29292156282968107"/>
          <c:h val="0.27444293601230885"/>
        </c:manualLayout>
      </c:layout>
      <c:overlay val="0"/>
      <c:spPr>
        <a:ln w="3175">
          <a:solidFill>
            <a:schemeClr val="bg2"/>
          </a:solidFill>
        </a:ln>
        <a:effectLst>
          <a:outerShdw blurRad="50800" dist="38100" dir="2700000" algn="tl" rotWithShape="0">
            <a:prstClr val="black">
              <a:alpha val="40000"/>
            </a:prstClr>
          </a:outerShdw>
        </a:effectLst>
      </c:spPr>
      <c:txPr>
        <a:bodyPr/>
        <a:lstStyle/>
        <a:p>
          <a:pPr>
            <a:defRPr sz="1800">
              <a:latin typeface="Arial" pitchFamily="34" charset="0"/>
              <a:cs typeface="Arial" pitchFamily="34" charset="0"/>
            </a:defRPr>
          </a:pPr>
          <a:endParaRPr lang="de-DE"/>
        </a:p>
      </c:txPr>
    </c:legend>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Tabelle1!$B$1</c:f>
              <c:strCache>
                <c:ptCount val="1"/>
                <c:pt idx="0">
                  <c:v>Spalte1</c:v>
                </c:pt>
              </c:strCache>
            </c:strRef>
          </c:tx>
          <c:spPr>
            <a:ln>
              <a:solidFill>
                <a:srgbClr val="292929"/>
              </a:solidFill>
            </a:ln>
          </c:spPr>
          <c:dPt>
            <c:idx val="0"/>
            <c:bubble3D val="0"/>
            <c:spPr>
              <a:gradFill flip="none" rotWithShape="1">
                <a:gsLst>
                  <a:gs pos="23000">
                    <a:schemeClr val="bg1">
                      <a:lumMod val="65000"/>
                    </a:schemeClr>
                  </a:gs>
                  <a:gs pos="100000">
                    <a:schemeClr val="bg1">
                      <a:lumMod val="95000"/>
                    </a:schemeClr>
                  </a:gs>
                </a:gsLst>
                <a:lin ang="2700000" scaled="1"/>
                <a:tileRect/>
              </a:gradFill>
              <a:ln>
                <a:solidFill>
                  <a:srgbClr val="292929"/>
                </a:solidFill>
              </a:ln>
            </c:spPr>
            <c:extLst>
              <c:ext xmlns:c16="http://schemas.microsoft.com/office/drawing/2014/chart" uri="{C3380CC4-5D6E-409C-BE32-E72D297353CC}">
                <c16:uniqueId val="{00000001-46CE-4698-B3F3-CF79F8331D90}"/>
              </c:ext>
            </c:extLst>
          </c:dPt>
          <c:dPt>
            <c:idx val="1"/>
            <c:bubble3D val="0"/>
            <c:spPr>
              <a:gradFill flip="none" rotWithShape="1">
                <a:gsLst>
                  <a:gs pos="0">
                    <a:schemeClr val="accent3">
                      <a:lumMod val="50000"/>
                    </a:schemeClr>
                  </a:gs>
                  <a:gs pos="100000">
                    <a:schemeClr val="accent3">
                      <a:lumMod val="40000"/>
                      <a:lumOff val="60000"/>
                    </a:schemeClr>
                  </a:gs>
                </a:gsLst>
                <a:lin ang="13500000" scaled="1"/>
                <a:tileRect/>
              </a:gradFill>
              <a:ln>
                <a:solidFill>
                  <a:srgbClr val="292929"/>
                </a:solidFill>
              </a:ln>
            </c:spPr>
            <c:extLst>
              <c:ext xmlns:c16="http://schemas.microsoft.com/office/drawing/2014/chart" uri="{C3380CC4-5D6E-409C-BE32-E72D297353CC}">
                <c16:uniqueId val="{00000003-46CE-4698-B3F3-CF79F8331D90}"/>
              </c:ext>
            </c:extLst>
          </c:dPt>
          <c:dLbls>
            <c:spPr>
              <a:noFill/>
              <a:ln>
                <a:noFill/>
              </a:ln>
              <a:effectLst/>
            </c:spPr>
            <c:txPr>
              <a:bodyPr/>
              <a:lstStyle/>
              <a:p>
                <a:pPr>
                  <a:defRPr sz="1602" b="1">
                    <a:solidFill>
                      <a:sysClr val="windowText" lastClr="000000"/>
                    </a:solidFill>
                  </a:defRPr>
                </a:pPr>
                <a:endParaRPr lang="de-DE"/>
              </a:p>
            </c:txPr>
            <c:showLegendKey val="0"/>
            <c:showVal val="0"/>
            <c:showCatName val="0"/>
            <c:showSerName val="0"/>
            <c:showPercent val="1"/>
            <c:showBubbleSize val="0"/>
            <c:showLeaderLines val="1"/>
            <c:extLst>
              <c:ext xmlns:c15="http://schemas.microsoft.com/office/drawing/2012/chart" uri="{CE6537A1-D6FC-4f65-9D91-7224C49458BB}"/>
            </c:extLst>
          </c:dLbls>
          <c:cat>
            <c:numRef>
              <c:f>Tabelle1!$A$2:$A$3</c:f>
              <c:numCache>
                <c:formatCode>General</c:formatCode>
                <c:ptCount val="2"/>
              </c:numCache>
            </c:numRef>
          </c:cat>
          <c:val>
            <c:numRef>
              <c:f>Tabelle1!$B$2:$B$3</c:f>
              <c:numCache>
                <c:formatCode>General</c:formatCode>
                <c:ptCount val="2"/>
                <c:pt idx="0">
                  <c:v>90</c:v>
                </c:pt>
                <c:pt idx="1">
                  <c:v>10</c:v>
                </c:pt>
              </c:numCache>
            </c:numRef>
          </c:val>
          <c:extLst>
            <c:ext xmlns:c16="http://schemas.microsoft.com/office/drawing/2014/chart" uri="{C3380CC4-5D6E-409C-BE32-E72D297353CC}">
              <c16:uniqueId val="{00000004-46CE-4698-B3F3-CF79F8331D90}"/>
            </c:ext>
          </c:extLst>
        </c:ser>
        <c:dLbls>
          <c:showLegendKey val="0"/>
          <c:showVal val="0"/>
          <c:showCatName val="0"/>
          <c:showSerName val="0"/>
          <c:showPercent val="1"/>
          <c:showBubbleSize val="0"/>
          <c:showLeaderLines val="1"/>
        </c:dLbls>
        <c:firstSliceAng val="0"/>
      </c:pieChart>
      <c:spPr>
        <a:noFill/>
        <a:ln w="25426">
          <a:noFill/>
        </a:ln>
      </c:spPr>
    </c:plotArea>
    <c:plotVisOnly val="1"/>
    <c:dispBlanksAs val="zero"/>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Tabelle1!$B$1</c:f>
              <c:strCache>
                <c:ptCount val="1"/>
                <c:pt idx="0">
                  <c:v>Spalte1</c:v>
                </c:pt>
              </c:strCache>
            </c:strRef>
          </c:tx>
          <c:spPr>
            <a:ln>
              <a:solidFill>
                <a:srgbClr val="292929"/>
              </a:solidFill>
            </a:ln>
          </c:spPr>
          <c:dPt>
            <c:idx val="0"/>
            <c:bubble3D val="0"/>
            <c:spPr>
              <a:gradFill flip="none" rotWithShape="1">
                <a:gsLst>
                  <a:gs pos="23000">
                    <a:schemeClr val="bg1">
                      <a:lumMod val="65000"/>
                    </a:schemeClr>
                  </a:gs>
                  <a:gs pos="100000">
                    <a:schemeClr val="bg1">
                      <a:lumMod val="95000"/>
                    </a:schemeClr>
                  </a:gs>
                </a:gsLst>
                <a:lin ang="2700000" scaled="1"/>
                <a:tileRect/>
              </a:gradFill>
              <a:ln>
                <a:solidFill>
                  <a:srgbClr val="292929"/>
                </a:solidFill>
              </a:ln>
            </c:spPr>
            <c:extLst>
              <c:ext xmlns:c16="http://schemas.microsoft.com/office/drawing/2014/chart" uri="{C3380CC4-5D6E-409C-BE32-E72D297353CC}">
                <c16:uniqueId val="{00000001-F3B5-4E01-B974-FF7A9B8998B1}"/>
              </c:ext>
            </c:extLst>
          </c:dPt>
          <c:dPt>
            <c:idx val="1"/>
            <c:bubble3D val="0"/>
            <c:spPr>
              <a:gradFill flip="none" rotWithShape="1">
                <a:gsLst>
                  <a:gs pos="0">
                    <a:schemeClr val="accent3">
                      <a:lumMod val="50000"/>
                    </a:schemeClr>
                  </a:gs>
                  <a:gs pos="100000">
                    <a:schemeClr val="accent3">
                      <a:lumMod val="40000"/>
                      <a:lumOff val="60000"/>
                    </a:schemeClr>
                  </a:gs>
                </a:gsLst>
                <a:lin ang="13500000" scaled="1"/>
                <a:tileRect/>
              </a:gradFill>
              <a:ln>
                <a:solidFill>
                  <a:srgbClr val="292929"/>
                </a:solidFill>
              </a:ln>
            </c:spPr>
            <c:extLst>
              <c:ext xmlns:c16="http://schemas.microsoft.com/office/drawing/2014/chart" uri="{C3380CC4-5D6E-409C-BE32-E72D297353CC}">
                <c16:uniqueId val="{00000003-F3B5-4E01-B974-FF7A9B8998B1}"/>
              </c:ext>
            </c:extLst>
          </c:dPt>
          <c:dLbls>
            <c:spPr>
              <a:noFill/>
              <a:ln>
                <a:noFill/>
              </a:ln>
              <a:effectLst/>
            </c:spPr>
            <c:txPr>
              <a:bodyPr/>
              <a:lstStyle/>
              <a:p>
                <a:pPr>
                  <a:defRPr sz="1597" b="1">
                    <a:solidFill>
                      <a:sysClr val="windowText" lastClr="000000"/>
                    </a:solidFill>
                  </a:defRPr>
                </a:pPr>
                <a:endParaRPr lang="de-DE"/>
              </a:p>
            </c:txPr>
            <c:showLegendKey val="0"/>
            <c:showVal val="0"/>
            <c:showCatName val="0"/>
            <c:showSerName val="0"/>
            <c:showPercent val="1"/>
            <c:showBubbleSize val="0"/>
            <c:showLeaderLines val="1"/>
            <c:extLst>
              <c:ext xmlns:c15="http://schemas.microsoft.com/office/drawing/2012/chart" uri="{CE6537A1-D6FC-4f65-9D91-7224C49458BB}"/>
            </c:extLst>
          </c:dLbls>
          <c:cat>
            <c:numRef>
              <c:f>Tabelle1!$A$2:$A$3</c:f>
              <c:numCache>
                <c:formatCode>General</c:formatCode>
                <c:ptCount val="2"/>
              </c:numCache>
            </c:numRef>
          </c:cat>
          <c:val>
            <c:numRef>
              <c:f>Tabelle1!$B$2:$B$3</c:f>
              <c:numCache>
                <c:formatCode>General</c:formatCode>
                <c:ptCount val="2"/>
                <c:pt idx="0">
                  <c:v>39</c:v>
                </c:pt>
                <c:pt idx="1">
                  <c:v>61</c:v>
                </c:pt>
              </c:numCache>
            </c:numRef>
          </c:val>
          <c:extLst>
            <c:ext xmlns:c16="http://schemas.microsoft.com/office/drawing/2014/chart" uri="{C3380CC4-5D6E-409C-BE32-E72D297353CC}">
              <c16:uniqueId val="{00000004-F3B5-4E01-B974-FF7A9B8998B1}"/>
            </c:ext>
          </c:extLst>
        </c:ser>
        <c:dLbls>
          <c:showLegendKey val="0"/>
          <c:showVal val="0"/>
          <c:showCatName val="0"/>
          <c:showSerName val="0"/>
          <c:showPercent val="1"/>
          <c:showBubbleSize val="0"/>
          <c:showLeaderLines val="1"/>
        </c:dLbls>
        <c:firstSliceAng val="0"/>
      </c:pieChart>
      <c:spPr>
        <a:noFill/>
        <a:ln w="25351">
          <a:noFill/>
        </a:ln>
      </c:spPr>
    </c:plotArea>
    <c:plotVisOnly val="1"/>
    <c:dispBlanksAs val="zero"/>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Tabelle1!$B$1</c:f>
              <c:strCache>
                <c:ptCount val="1"/>
                <c:pt idx="0">
                  <c:v>Spalte1</c:v>
                </c:pt>
              </c:strCache>
            </c:strRef>
          </c:tx>
          <c:spPr>
            <a:ln>
              <a:solidFill>
                <a:srgbClr val="333333"/>
              </a:solidFill>
            </a:ln>
          </c:spPr>
          <c:dPt>
            <c:idx val="0"/>
            <c:bubble3D val="0"/>
            <c:spPr>
              <a:gradFill flip="none" rotWithShape="1">
                <a:gsLst>
                  <a:gs pos="23000">
                    <a:schemeClr val="bg1">
                      <a:lumMod val="65000"/>
                    </a:schemeClr>
                  </a:gs>
                  <a:gs pos="100000">
                    <a:schemeClr val="bg1">
                      <a:lumMod val="95000"/>
                    </a:schemeClr>
                  </a:gs>
                </a:gsLst>
                <a:lin ang="2700000" scaled="1"/>
                <a:tileRect/>
              </a:gradFill>
              <a:ln>
                <a:solidFill>
                  <a:srgbClr val="333333"/>
                </a:solidFill>
              </a:ln>
            </c:spPr>
            <c:extLst>
              <c:ext xmlns:c16="http://schemas.microsoft.com/office/drawing/2014/chart" uri="{C3380CC4-5D6E-409C-BE32-E72D297353CC}">
                <c16:uniqueId val="{00000001-899C-4156-93C8-96C3298B1906}"/>
              </c:ext>
            </c:extLst>
          </c:dPt>
          <c:dPt>
            <c:idx val="1"/>
            <c:bubble3D val="0"/>
            <c:spPr>
              <a:gradFill flip="none" rotWithShape="1">
                <a:gsLst>
                  <a:gs pos="0">
                    <a:schemeClr val="accent3">
                      <a:lumMod val="50000"/>
                    </a:schemeClr>
                  </a:gs>
                  <a:gs pos="100000">
                    <a:schemeClr val="accent3">
                      <a:lumMod val="40000"/>
                      <a:lumOff val="60000"/>
                    </a:schemeClr>
                  </a:gs>
                </a:gsLst>
                <a:lin ang="13500000" scaled="1"/>
                <a:tileRect/>
              </a:gradFill>
              <a:ln>
                <a:solidFill>
                  <a:srgbClr val="333333"/>
                </a:solidFill>
              </a:ln>
            </c:spPr>
            <c:extLst>
              <c:ext xmlns:c16="http://schemas.microsoft.com/office/drawing/2014/chart" uri="{C3380CC4-5D6E-409C-BE32-E72D297353CC}">
                <c16:uniqueId val="{00000003-899C-4156-93C8-96C3298B1906}"/>
              </c:ext>
            </c:extLst>
          </c:dPt>
          <c:dLbls>
            <c:spPr>
              <a:noFill/>
              <a:ln>
                <a:noFill/>
              </a:ln>
              <a:effectLst/>
            </c:spPr>
            <c:txPr>
              <a:bodyPr/>
              <a:lstStyle/>
              <a:p>
                <a:pPr>
                  <a:defRPr sz="1598" b="1">
                    <a:solidFill>
                      <a:sysClr val="windowText" lastClr="000000"/>
                    </a:solidFill>
                  </a:defRPr>
                </a:pPr>
                <a:endParaRPr lang="de-DE"/>
              </a:p>
            </c:txPr>
            <c:showLegendKey val="0"/>
            <c:showVal val="0"/>
            <c:showCatName val="0"/>
            <c:showSerName val="0"/>
            <c:showPercent val="1"/>
            <c:showBubbleSize val="0"/>
            <c:showLeaderLines val="1"/>
            <c:extLst>
              <c:ext xmlns:c15="http://schemas.microsoft.com/office/drawing/2012/chart" uri="{CE6537A1-D6FC-4f65-9D91-7224C49458BB}"/>
            </c:extLst>
          </c:dLbls>
          <c:cat>
            <c:numRef>
              <c:f>Tabelle1!$A$2:$A$3</c:f>
              <c:numCache>
                <c:formatCode>General</c:formatCode>
                <c:ptCount val="2"/>
              </c:numCache>
            </c:numRef>
          </c:cat>
          <c:val>
            <c:numRef>
              <c:f>Tabelle1!$B$2:$B$3</c:f>
              <c:numCache>
                <c:formatCode>General</c:formatCode>
                <c:ptCount val="2"/>
                <c:pt idx="0">
                  <c:v>68</c:v>
                </c:pt>
                <c:pt idx="1">
                  <c:v>32</c:v>
                </c:pt>
              </c:numCache>
            </c:numRef>
          </c:val>
          <c:extLst>
            <c:ext xmlns:c16="http://schemas.microsoft.com/office/drawing/2014/chart" uri="{C3380CC4-5D6E-409C-BE32-E72D297353CC}">
              <c16:uniqueId val="{00000004-899C-4156-93C8-96C3298B1906}"/>
            </c:ext>
          </c:extLst>
        </c:ser>
        <c:dLbls>
          <c:showLegendKey val="0"/>
          <c:showVal val="0"/>
          <c:showCatName val="0"/>
          <c:showSerName val="0"/>
          <c:showPercent val="1"/>
          <c:showBubbleSize val="0"/>
          <c:showLeaderLines val="1"/>
        </c:dLbls>
        <c:firstSliceAng val="0"/>
      </c:pieChart>
      <c:spPr>
        <a:noFill/>
        <a:ln w="25367">
          <a:noFill/>
        </a:ln>
      </c:spPr>
    </c:plotArea>
    <c:plotVisOnly val="1"/>
    <c:dispBlanksAs val="zero"/>
    <c:showDLblsOverMax val="0"/>
  </c:chart>
  <c:spPr>
    <a:no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effectLst/>
                <a:latin typeface="Arial" charset="0"/>
                <a:cs typeface="+mn-cs"/>
              </a:defRPr>
            </a:lvl1pPr>
          </a:lstStyle>
          <a:p>
            <a:pPr>
              <a:defRPr/>
            </a:pPr>
            <a:endParaRPr lang="de-DE"/>
          </a:p>
        </p:txBody>
      </p:sp>
      <p:sp>
        <p:nvSpPr>
          <p:cNvPr id="47107" name="Rectangle 3"/>
          <p:cNvSpPr>
            <a:spLocks noGrp="1" noChangeArrowheads="1"/>
          </p:cNvSpPr>
          <p:nvPr>
            <p:ph type="dt" idx="1"/>
          </p:nvPr>
        </p:nvSpPr>
        <p:spPr bwMode="auto">
          <a:xfrm>
            <a:off x="3884613" y="0"/>
            <a:ext cx="29718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effectLst/>
                <a:latin typeface="Arial" charset="0"/>
                <a:cs typeface="+mn-cs"/>
              </a:defRPr>
            </a:lvl1pPr>
          </a:lstStyle>
          <a:p>
            <a:pPr>
              <a:defRPr/>
            </a:pPr>
            <a:endParaRPr lang="de-DE"/>
          </a:p>
        </p:txBody>
      </p:sp>
      <p:sp>
        <p:nvSpPr>
          <p:cNvPr id="13316" name="Rectangle 4"/>
          <p:cNvSpPr>
            <a:spLocks noGrp="1" noRot="1" noChangeAspect="1" noChangeArrowheads="1" noTextEdit="1"/>
          </p:cNvSpPr>
          <p:nvPr>
            <p:ph type="sldImg" idx="2"/>
          </p:nvPr>
        </p:nvSpPr>
        <p:spPr bwMode="auto">
          <a:xfrm>
            <a:off x="942975" y="746125"/>
            <a:ext cx="4972050" cy="3729038"/>
          </a:xfrm>
          <a:prstGeom prst="rect">
            <a:avLst/>
          </a:prstGeom>
          <a:noFill/>
          <a:ln w="9525">
            <a:solidFill>
              <a:srgbClr val="000000"/>
            </a:solidFill>
            <a:miter lim="800000"/>
            <a:headEnd/>
            <a:tailEnd/>
          </a:ln>
        </p:spPr>
      </p:sp>
      <p:sp>
        <p:nvSpPr>
          <p:cNvPr id="47109" name="Rectangle 5"/>
          <p:cNvSpPr>
            <a:spLocks noGrp="1" noChangeArrowheads="1"/>
          </p:cNvSpPr>
          <p:nvPr>
            <p:ph type="body" sz="quarter" idx="3"/>
          </p:nvPr>
        </p:nvSpPr>
        <p:spPr bwMode="auto">
          <a:xfrm>
            <a:off x="685800" y="4724400"/>
            <a:ext cx="5486400" cy="4475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7110" name="Rectangle 6"/>
          <p:cNvSpPr>
            <a:spLocks noGrp="1" noChangeArrowheads="1"/>
          </p:cNvSpPr>
          <p:nvPr>
            <p:ph type="ftr" sz="quarter" idx="4"/>
          </p:nvPr>
        </p:nvSpPr>
        <p:spPr bwMode="auto">
          <a:xfrm>
            <a:off x="0" y="9447213"/>
            <a:ext cx="29718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effectLst/>
                <a:latin typeface="Arial" charset="0"/>
                <a:cs typeface="+mn-cs"/>
              </a:defRPr>
            </a:lvl1pPr>
          </a:lstStyle>
          <a:p>
            <a:pPr>
              <a:defRPr/>
            </a:pPr>
            <a:endParaRPr lang="de-DE"/>
          </a:p>
        </p:txBody>
      </p:sp>
      <p:sp>
        <p:nvSpPr>
          <p:cNvPr id="47111" name="Rectangle 7"/>
          <p:cNvSpPr>
            <a:spLocks noGrp="1" noChangeArrowheads="1"/>
          </p:cNvSpPr>
          <p:nvPr>
            <p:ph type="sldNum" sz="quarter" idx="5"/>
          </p:nvPr>
        </p:nvSpPr>
        <p:spPr bwMode="auto">
          <a:xfrm>
            <a:off x="3884613" y="9447213"/>
            <a:ext cx="29718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effectLst/>
                <a:latin typeface="Arial" charset="0"/>
                <a:cs typeface="+mn-cs"/>
              </a:defRPr>
            </a:lvl1pPr>
          </a:lstStyle>
          <a:p>
            <a:pPr>
              <a:defRPr/>
            </a:pPr>
            <a:fld id="{BD26C82A-A135-46CE-A8BE-7CA34BC0F00A}" type="slidenum">
              <a:rPr lang="de-DE"/>
              <a:pPr>
                <a:defRPr/>
              </a:pPr>
              <a:t>‹Nr.›</a:t>
            </a:fld>
            <a:endParaRPr lang="de-DE"/>
          </a:p>
        </p:txBody>
      </p:sp>
    </p:spTree>
    <p:extLst>
      <p:ext uri="{BB962C8B-B14F-4D97-AF65-F5344CB8AC3E}">
        <p14:creationId xmlns:p14="http://schemas.microsoft.com/office/powerpoint/2010/main" val="25819788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ChangeArrowheads="1" noTextEdit="1"/>
          </p:cNvSpPr>
          <p:nvPr>
            <p:ph type="sldImg"/>
          </p:nvPr>
        </p:nvSpPr>
        <p:spPr>
          <a:ln/>
        </p:spPr>
      </p:sp>
      <p:sp>
        <p:nvSpPr>
          <p:cNvPr id="15362" name="Rectangle 3"/>
          <p:cNvSpPr>
            <a:spLocks noGrp="1" noChangeArrowheads="1"/>
          </p:cNvSpPr>
          <p:nvPr>
            <p:ph type="body" idx="1"/>
          </p:nvPr>
        </p:nvSpPr>
        <p:spPr>
          <a:noFill/>
          <a:ln/>
        </p:spPr>
        <p:txBody>
          <a:bodyPr/>
          <a:lstStyle/>
          <a:p>
            <a:endParaRPr lang="de-DE" alt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ln/>
        </p:spPr>
      </p:sp>
      <p:sp>
        <p:nvSpPr>
          <p:cNvPr id="33794" name="Rectangle 3"/>
          <p:cNvSpPr>
            <a:spLocks noGrp="1" noChangeArrowheads="1"/>
          </p:cNvSpPr>
          <p:nvPr>
            <p:ph type="body" idx="1"/>
          </p:nvPr>
        </p:nvSpPr>
        <p:spPr>
          <a:noFill/>
          <a:ln/>
        </p:spPr>
        <p:txBody>
          <a:bodyPr/>
          <a:lstStyle/>
          <a:p>
            <a:r>
              <a:rPr lang="de-DE" dirty="0"/>
              <a:t>Dorsalansicht</a:t>
            </a:r>
          </a:p>
          <a:p>
            <a:r>
              <a:rPr lang="de-DE" dirty="0"/>
              <a:t>Die ableitenden Tränenwege nehmen beim kurzköpfigen Hund einen lateromedialen Verlauf.  Beim normozephalen Hund hingegen verlaufen sie deutlich langgestreckt kaudorostral nahezu parallel zur Sagittalebene</a:t>
            </a:r>
          </a:p>
          <a:p>
            <a:endParaRPr lang="de-DE" dirty="0"/>
          </a:p>
          <a:p>
            <a:r>
              <a:rPr lang="de-DE" dirty="0"/>
              <a:t>Ausmaß der Kaudalbewegung</a:t>
            </a:r>
            <a:r>
              <a:rPr lang="de-DE" baseline="0" dirty="0"/>
              <a:t> unterschiedlich ausgeprägt bei Bzs, bei EB wenden sich die Tränenwege oft schon nach dem Saccus nach rostral, bei Möpsen und FB meistens erst im ersten Drittel des Anfangsteils des Tngs oder beim Mops zum Teil sogar erst im letzten Drittel des Anfangsteils im knöchernen Canalis lacrimalis</a:t>
            </a:r>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mn-ea"/>
                <a:cs typeface="+mn-cs"/>
              </a:rPr>
              <a:t>Um die Unterschiede im Verlauf der Tränenwege verschiedener Rassen auch metrisch zu charakterisieren, wurde deren Winkelung bestimmt.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Winkel zwischen drei Punkten im dreidimensionalen Raum in Grad</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Die manuelle Auswahl der Punkte geschieht zwar im zweidimensionalen Schnittbild, die Koordinaten der Punkte werden aber dreidimensional erfasst und für die Winkelberechnung herangezogen. </a:t>
            </a:r>
          </a:p>
          <a:p>
            <a:endParaRPr lang="it-IT" sz="1200" b="0" i="0" u="none" strike="noStrike" kern="1200" baseline="0" dirty="0">
              <a:solidFill>
                <a:schemeClr val="tx1"/>
              </a:solidFill>
              <a:latin typeface="Arial" charset="0"/>
              <a:ea typeface="+mn-ea"/>
              <a:cs typeface="+mn-cs"/>
            </a:endParaRPr>
          </a:p>
          <a:p>
            <a:r>
              <a:rPr lang="it-IT" sz="1200" b="0" i="0" u="none" strike="noStrike" kern="1200" baseline="0" dirty="0">
                <a:solidFill>
                  <a:schemeClr val="tx1"/>
                </a:solidFill>
                <a:latin typeface="Arial" charset="0"/>
                <a:ea typeface="+mn-ea"/>
                <a:cs typeface="+mn-cs"/>
              </a:rPr>
              <a:t>Punkt 1 Punctum lacrimale superius</a:t>
            </a:r>
          </a:p>
          <a:p>
            <a:r>
              <a:rPr lang="de-DE" sz="1200" b="0" i="0" u="none" strike="noStrike" kern="1200" baseline="0" dirty="0">
                <a:solidFill>
                  <a:schemeClr val="tx1"/>
                </a:solidFill>
                <a:latin typeface="Arial" charset="0"/>
                <a:ea typeface="+mn-ea"/>
                <a:cs typeface="+mn-cs"/>
              </a:rPr>
              <a:t>Scheitelpunkt am weitesten kaudal gelegener Punkt des TNG</a:t>
            </a:r>
          </a:p>
          <a:p>
            <a:r>
              <a:rPr lang="de-DE" sz="1200" b="0" i="0" u="none" strike="noStrike" kern="1200" baseline="0" dirty="0">
                <a:solidFill>
                  <a:schemeClr val="tx1"/>
                </a:solidFill>
                <a:latin typeface="Arial" charset="0"/>
                <a:ea typeface="+mn-ea"/>
                <a:cs typeface="+mn-cs"/>
              </a:rPr>
              <a:t>Punkt 3 Ostium nasolacrimale</a:t>
            </a:r>
          </a:p>
          <a:p>
            <a:endParaRPr lang="de-DE" dirty="0"/>
          </a:p>
        </p:txBody>
      </p:sp>
      <p:sp>
        <p:nvSpPr>
          <p:cNvPr id="4" name="Slide Number Placeholder 3"/>
          <p:cNvSpPr>
            <a:spLocks noGrp="1"/>
          </p:cNvSpPr>
          <p:nvPr>
            <p:ph type="sldNum" sz="quarter" idx="10"/>
          </p:nvPr>
        </p:nvSpPr>
        <p:spPr/>
        <p:txBody>
          <a:bodyPr/>
          <a:lstStyle/>
          <a:p>
            <a:pPr>
              <a:defRPr/>
            </a:pPr>
            <a:fld id="{BD26C82A-A135-46CE-A8BE-7CA34BC0F00A}" type="slidenum">
              <a:rPr lang="de-DE" smtClean="0"/>
              <a:pPr>
                <a:defRPr/>
              </a:pPr>
              <a:t>13</a:t>
            </a:fld>
            <a:endParaRPr lang="de-DE"/>
          </a:p>
        </p:txBody>
      </p:sp>
    </p:spTree>
    <p:extLst>
      <p:ext uri="{BB962C8B-B14F-4D97-AF65-F5344CB8AC3E}">
        <p14:creationId xmlns:p14="http://schemas.microsoft.com/office/powerpoint/2010/main" val="286843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mn-ea"/>
                <a:cs typeface="+mn-cs"/>
              </a:rPr>
              <a:t>Anhand der Werte lässt sich erkennen, dass bei den Brachyzephalen große Bereiche des TNG hinter den Tränenkanälchen liegen- kaudal gerichteter Verlauf der Tränenwege.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Der stumpfwinklige Charakter von Winkel 3 bei Normozephalen belegt hingegen, dass dort keine Rückwärtsbewegungen auftreten.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Eine Winkelung unter 90° (spitzwinklig), wie sie bei kurzköpfigen Hunden regelmäßig vorkommt, ist nur möglich, wenn der Anfangspunkt der Messung (Tränenpünktchen,Vereinigung der Kanälchen, Foramen lacrimale) kranial des Winkelscheitels liegt. Die dazwischen liegenden Anteile der Tränenwege müssen demzufolge ganz oder teilweise einen kaudalwärts gerichteten Verlauf einschlagen. </a:t>
            </a:r>
            <a:endParaRPr lang="de-DE" dirty="0"/>
          </a:p>
        </p:txBody>
      </p:sp>
      <p:sp>
        <p:nvSpPr>
          <p:cNvPr id="4" name="Slide Number Placeholder 3"/>
          <p:cNvSpPr>
            <a:spLocks noGrp="1"/>
          </p:cNvSpPr>
          <p:nvPr>
            <p:ph type="sldNum" sz="quarter" idx="10"/>
          </p:nvPr>
        </p:nvSpPr>
        <p:spPr/>
        <p:txBody>
          <a:bodyPr/>
          <a:lstStyle/>
          <a:p>
            <a:pPr>
              <a:defRPr/>
            </a:pPr>
            <a:fld id="{BD26C82A-A135-46CE-A8BE-7CA34BC0F00A}" type="slidenum">
              <a:rPr lang="de-DE" smtClean="0"/>
              <a:pPr>
                <a:defRPr/>
              </a:pPr>
              <a:t>14</a:t>
            </a:fld>
            <a:endParaRPr lang="de-DE"/>
          </a:p>
        </p:txBody>
      </p:sp>
    </p:spTree>
    <p:extLst>
      <p:ext uri="{BB962C8B-B14F-4D97-AF65-F5344CB8AC3E}">
        <p14:creationId xmlns:p14="http://schemas.microsoft.com/office/powerpoint/2010/main" val="3058620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p:spPr>
        <p:txBody>
          <a:bodyPr/>
          <a:lstStyle/>
          <a:p>
            <a:r>
              <a:rPr lang="de-DE" dirty="0"/>
              <a:t>In Abhängigkeit von der Rasse ist die Ausprägung dieses rückwärtigen Verlaufes unterschiedlich. </a:t>
            </a:r>
          </a:p>
          <a:p>
            <a:endParaRPr lang="de-DE" dirty="0"/>
          </a:p>
          <a:p>
            <a:r>
              <a:rPr lang="de-DE" dirty="0"/>
              <a:t>Von</a:t>
            </a:r>
            <a:r>
              <a:rPr lang="de-DE" baseline="0" dirty="0"/>
              <a:t> der EB über die FB bis zum Mops verlaufen immer größer werdende Anteile rückwärts bevor sich der Tng nach vorn wendet. </a:t>
            </a:r>
            <a:r>
              <a:rPr lang="de-DE" dirty="0"/>
              <a:t>Beim normozephalen Hund liegen die Tränenkanälchen stets kaudal des TNG. </a:t>
            </a:r>
          </a:p>
          <a:p>
            <a:endParaRPr lang="de-DE" dirty="0"/>
          </a:p>
          <a:p>
            <a:r>
              <a:rPr lang="de-DE" dirty="0"/>
              <a:t>Es ist erkennbar, dass der Mops die am stärksten in der vertikalen Ebene gestauchten Tränenwege aufweist- Tränenröhrchen und TNG kommen sich sehr nah da Nasenspiege</a:t>
            </a:r>
            <a:r>
              <a:rPr lang="de-DE" baseline="0" dirty="0"/>
              <a:t>l und Bulbi mitunter auf einer Höhe liegen können</a:t>
            </a:r>
            <a:r>
              <a:rPr lang="de-DE" dirty="0"/>
              <a:t>. Es verlaufen kaum noch </a:t>
            </a:r>
            <a:r>
              <a:rPr lang="de-DE" dirty="0" err="1"/>
              <a:t>Aneile</a:t>
            </a:r>
            <a:r>
              <a:rPr lang="de-DE" dirty="0"/>
              <a:t> der Tränenwege vertikal.</a:t>
            </a:r>
          </a:p>
          <a:p>
            <a:endParaRPr lang="de-DE" altLang="de-DE" dirty="0"/>
          </a:p>
          <a:p>
            <a:r>
              <a:rPr lang="de-DE" altLang="de-DE" dirty="0"/>
              <a:t>Außerdem ist erkennbar, dass der Tng bei NZ fast parallel zum harten Gaumen verläuft, während er bei den bZ einen ansteigenden Verlauf nimmt.</a:t>
            </a:r>
          </a:p>
          <a:p>
            <a:endParaRPr lang="de-DE" altLang="de-DE" dirty="0"/>
          </a:p>
          <a:p>
            <a:r>
              <a:rPr lang="de-DE" altLang="de-DE" dirty="0"/>
              <a:t>Eindruck, Tränenkanälchen viel länger bei Kurznasen und Tng im Verhältnis kürzer.</a:t>
            </a:r>
            <a:r>
              <a:rPr lang="de-DE" altLang="de-DE" baseline="0" dirty="0"/>
              <a:t> </a:t>
            </a:r>
            <a:endParaRPr lang="de-DE" alt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de-DE" sz="1200" b="0" i="0" u="none" strike="noStrike" kern="1200" baseline="0" dirty="0">
                <a:solidFill>
                  <a:schemeClr val="tx1"/>
                </a:solidFill>
                <a:latin typeface="Arial" charset="0"/>
                <a:ea typeface="+mn-ea"/>
                <a:cs typeface="+mn-cs"/>
              </a:rPr>
              <a:t>Um die unterschiedlichen Längenverhältnisse zu bestimmen, wurden die einzelnen Abschnitte der Tränenwege vermessen.</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Während der Durchmusterung in drei Ebenen (transversal, sagittal, dorsal) werden zahlreiche Punkte (Marker) entlang der Tränenwege markiert. Diese können dann als Koordinaten in einem dreidimensionalen Koordinatensystem (x,y,z) gespeichert und verwendet werden. Jeder zu vermessende Abschnitt des Tränensystems hat eine eigene Markerliste und auf dem Bild eine unterschiedliche Farbe.</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Die Marker werden möglichst eng gestreut, um den natürlichen Verlauf der Tränenwege ausreichend genau abzubilden. Die Länge eines Abschnittes wird über die Summierung aller geradlinigen Einzelstreckenlängen zwischen den Markern ermittelt.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Die gestückelte Längenbestimmung erlaubt die Längen verschiedener Abschnitte des TAS miteinander ins Verhältnis zu setzen.</a:t>
            </a:r>
          </a:p>
          <a:p>
            <a:endParaRPr lang="de-DE" alt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de-DE" sz="1200" b="0" i="0" u="none" strike="noStrike" kern="1200" baseline="0" dirty="0" err="1">
                <a:solidFill>
                  <a:schemeClr val="tx1"/>
                </a:solidFill>
                <a:latin typeface="Arial" charset="0"/>
                <a:ea typeface="+mn-ea"/>
                <a:cs typeface="+mn-cs"/>
              </a:rPr>
              <a:t>Tng</a:t>
            </a:r>
            <a:r>
              <a:rPr lang="de-DE" sz="1200" b="0" i="0" u="none" strike="noStrike" kern="1200" baseline="0" dirty="0">
                <a:solidFill>
                  <a:schemeClr val="tx1"/>
                </a:solidFill>
                <a:latin typeface="Arial" charset="0"/>
                <a:ea typeface="+mn-ea"/>
                <a:cs typeface="+mn-cs"/>
              </a:rPr>
              <a:t> verkürzen sich bei </a:t>
            </a:r>
            <a:r>
              <a:rPr lang="de-DE" sz="1200" b="0" i="0" u="none" strike="noStrike" kern="1200" baseline="0" dirty="0" err="1">
                <a:solidFill>
                  <a:schemeClr val="tx1"/>
                </a:solidFill>
                <a:latin typeface="Arial" charset="0"/>
                <a:ea typeface="+mn-ea"/>
                <a:cs typeface="+mn-cs"/>
              </a:rPr>
              <a:t>Bzs</a:t>
            </a:r>
            <a:r>
              <a:rPr lang="de-DE" sz="1200" b="0" i="0" u="none" strike="noStrike" kern="1200" baseline="0" dirty="0">
                <a:solidFill>
                  <a:schemeClr val="tx1"/>
                </a:solidFill>
                <a:latin typeface="Arial" charset="0"/>
                <a:ea typeface="+mn-ea"/>
                <a:cs typeface="+mn-cs"/>
              </a:rPr>
              <a:t> im Verhältnis zu gleichgroßen </a:t>
            </a:r>
            <a:r>
              <a:rPr lang="de-DE" sz="1200" b="0" i="0" u="none" strike="noStrike" kern="1200" baseline="0" dirty="0" err="1">
                <a:solidFill>
                  <a:schemeClr val="tx1"/>
                </a:solidFill>
                <a:latin typeface="Arial" charset="0"/>
                <a:ea typeface="+mn-ea"/>
                <a:cs typeface="+mn-cs"/>
              </a:rPr>
              <a:t>Nz</a:t>
            </a:r>
            <a:r>
              <a:rPr lang="de-DE" sz="1200" b="0" i="0" u="none" strike="noStrike" kern="1200" baseline="0" dirty="0">
                <a:solidFill>
                  <a:schemeClr val="tx1"/>
                </a:solidFill>
                <a:latin typeface="Arial" charset="0"/>
                <a:ea typeface="+mn-ea"/>
                <a:cs typeface="+mn-cs"/>
              </a:rPr>
              <a:t> um die Hälfte, </a:t>
            </a:r>
            <a:r>
              <a:rPr lang="de-DE" sz="1200" b="0" i="0" u="none" strike="noStrike" kern="1200" baseline="0" dirty="0" err="1">
                <a:solidFill>
                  <a:schemeClr val="tx1"/>
                </a:solidFill>
                <a:latin typeface="Arial" charset="0"/>
                <a:ea typeface="+mn-ea"/>
                <a:cs typeface="+mn-cs"/>
              </a:rPr>
              <a:t>Canaliculi</a:t>
            </a:r>
            <a:r>
              <a:rPr lang="de-DE" sz="1200" b="0" i="0" u="none" strike="noStrike" kern="1200" baseline="0" dirty="0">
                <a:solidFill>
                  <a:schemeClr val="tx1"/>
                </a:solidFill>
                <a:latin typeface="Arial" charset="0"/>
                <a:ea typeface="+mn-ea"/>
                <a:cs typeface="+mn-cs"/>
              </a:rPr>
              <a:t> nehmen um das Zwei- bis Dreifache zu.</a:t>
            </a:r>
            <a:endParaRPr lang="de-DE" alt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de-DE" sz="1200" b="0" i="0" u="none" strike="noStrike" kern="1200" baseline="0" dirty="0">
                <a:solidFill>
                  <a:schemeClr val="tx1"/>
                </a:solidFill>
                <a:latin typeface="Arial" charset="0"/>
                <a:ea typeface="+mn-ea"/>
                <a:cs typeface="+mn-cs"/>
              </a:rPr>
              <a:t>Die dreidimensionale Rekonstruktion der Tränenwege verdeutlicht den unterschiedlich großen Anteil, den die Tränenkanälchen an der Gesamtlänge des TAS bei brachy- und normozephalen Hunden haben.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Links nehmen die Kanälchen einer Französischen Bulldogge etwa ein Drittel, rechts die eines Rhodesian Ridgebacks nur etwa ein Zwanzigstel ein.</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Während die kurzen Canaliculi lacrimales bei Normozephalen lediglich ein Zwanzigstel bis ein Zwölftel beziehungsweise von der Gesamtlänge ausmachen, sind es bei den Brachyzephalen ein Sechstel bis ein Drittel.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Der Unterschied der kanälchen ergibt sich aus ihrem Verlauf von der Lidspalte aus, die einen stark protrahierten Bulbus umschließt nach kaudal bis zum Tränenbein.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Der Tränennasengang ist bei den Kurznasen nicht nur kürzer sondern nimmt auch einen steileren Verlauf.</a:t>
            </a:r>
          </a:p>
          <a:p>
            <a:endParaRPr lang="de-DE" sz="1200" b="0" i="1" u="none" strike="noStrike" kern="1200" baseline="0" dirty="0">
              <a:solidFill>
                <a:schemeClr val="tx1"/>
              </a:solidFill>
              <a:latin typeface="Arial" charset="0"/>
              <a:ea typeface="+mn-ea"/>
              <a:cs typeface="+mn-cs"/>
            </a:endParaRPr>
          </a:p>
          <a:p>
            <a:endParaRPr lang="de-DE" alt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mn-ea"/>
                <a:cs typeface="+mn-cs"/>
              </a:rPr>
              <a:t>Diesen Anstieg haben wir bestimmt. Der Anstieg des TNG wird ausgehend von seiner tiefsten Stelle, die sich kurz vor Austritt aus dem Canalis lacrimalis (Scheitelpunkt) befindet, bis zum höchsten Punkt des Mittelteils errechnet. </a:t>
            </a:r>
            <a:r>
              <a:rPr lang="de-DE" sz="1200" b="0" i="1" u="none" strike="noStrike" kern="1200" baseline="0" dirty="0">
                <a:solidFill>
                  <a:schemeClr val="tx1"/>
                </a:solidFill>
                <a:latin typeface="Arial" charset="0"/>
                <a:ea typeface="+mn-ea"/>
                <a:cs typeface="+mn-cs"/>
              </a:rPr>
              <a:t>m = tan(a) x 100</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sz="1200" b="0" i="1"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Die einzelnen Koordinaten des Tränennasengangs sind als Punkte in einem 3D-Koordinatensystem dargestellt. Oben sind sie zunächst einseitig (links), dann beidseitig (rechts) bei einer Englischen Bulldogge, unten rechts bei einer Französischen Bulldogge und unten links bei einem normozephalen Hund zu sehen. Die dreieckige rote Fläche stellt die Ebene des harten Gaumens dar. Die grünen Punkte illustrieren den Bereich des TNG, der in die Anstiegsmessung einbezogen wird, wobei die orangen Punkte je den gaumennächsten und –fernsten Punkt markieren. Die grauen Bereiche werden aus dem Messbereich ausgeschlossen. Zur Orientierungshilfe sind die dazugehörigen Kopfausrichtungen abgebildet </a:t>
            </a:r>
          </a:p>
          <a:p>
            <a:endParaRPr lang="de-DE" sz="1200" b="0" i="0" u="none" strike="noStrike" kern="1200" baseline="0" dirty="0">
              <a:solidFill>
                <a:schemeClr val="tx1"/>
              </a:solidFill>
              <a:latin typeface="Arial" charset="0"/>
              <a:ea typeface="+mn-ea"/>
              <a:cs typeface="+mn-cs"/>
            </a:endParaRPr>
          </a:p>
          <a:p>
            <a:r>
              <a:rPr lang="de-DE" sz="1200" b="0" i="0" u="none" strike="noStrike" kern="1200" baseline="0" dirty="0">
                <a:solidFill>
                  <a:schemeClr val="tx1"/>
                </a:solidFill>
                <a:latin typeface="Arial" charset="0"/>
                <a:ea typeface="+mn-ea"/>
                <a:cs typeface="+mn-cs"/>
              </a:rPr>
              <a:t>Der gaumennächste und –fernste Punkt kann bestimmt und direkt dargestellt werden. Der Anstiegs-</a:t>
            </a:r>
          </a:p>
          <a:p>
            <a:r>
              <a:rPr lang="de-DE" sz="1200" b="0" i="0" u="none" strike="noStrike" kern="1200" baseline="0" dirty="0">
                <a:solidFill>
                  <a:schemeClr val="tx1"/>
                </a:solidFill>
                <a:latin typeface="Arial" charset="0"/>
                <a:ea typeface="+mn-ea"/>
                <a:cs typeface="+mn-cs"/>
              </a:rPr>
              <a:t>winkel in Grad wird dann im Verhältnis zur Ebene des harten Gaumens angegeben. Auf diese Weise ist die Bestimmung des Steigungswinkels unabhängig von der unterschiedlich schiefen, zumeist nach rostral ansteigenden Positionierung der Köpfe in der Computertomographie.</a:t>
            </a:r>
          </a:p>
          <a:p>
            <a:endParaRPr lang="de-DE" sz="1200" b="0" i="0" u="none" strike="noStrike" kern="1200" baseline="0" dirty="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bg1">
                    <a:lumMod val="75000"/>
                  </a:schemeClr>
                </a:solidFill>
                <a:latin typeface="Arial" charset="0"/>
                <a:ea typeface="+mn-ea"/>
                <a:cs typeface="+mn-cs"/>
              </a:rPr>
              <a:t>Der Steigungswinkel wird in Relation zur Ebene des harten Gaumens bestimmt. Da dessen Positionierung oft nicht exakt parallel zur horizontalen Unterlage möglich ist, muss seine genaue Schräglage ermittelt und die Messungen an diese angepasst werden. Zu diesem Zweck werden zunächst drei Punkte des Palatum durum markiert und dessen dreidimensionalen Koordinaten gespeichert. Diese drei Punkte definieren nun die Ebene des harten Gaumens, zu der die folgenden Messungen ins Verhältnis gesetzt werden können. </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bg1">
                  <a:lumMod val="75000"/>
                </a:schemeClr>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bg1">
                    <a:lumMod val="75000"/>
                  </a:schemeClr>
                </a:solidFill>
                <a:latin typeface="Arial" charset="0"/>
                <a:ea typeface="+mn-ea"/>
                <a:cs typeface="+mn-cs"/>
              </a:rPr>
              <a:t>Der vordere dieser drei Punkte befindet sich auf Höhe des rostalen Endes des Nasenbeins ventral an der Sutura palatina mediana des Processus palatinus der Maxilla, kurz hinter der Fissura palatina. Die hinteren beiden Punkte werden jeweils paramedian kurz vorm Choanenrand an der Horizontalplatte des Os palatinum gewählt.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mn-ea"/>
              <a:cs typeface="+mn-cs"/>
            </a:endParaRPr>
          </a:p>
          <a:p>
            <a:endParaRPr lang="de-DE" sz="1200" b="0" i="0" u="none" strike="noStrike" kern="1200" baseline="0" dirty="0">
              <a:solidFill>
                <a:schemeClr val="tx1"/>
              </a:solidFill>
              <a:latin typeface="Arial" charset="0"/>
              <a:ea typeface="+mn-ea"/>
              <a:cs typeface="+mn-cs"/>
            </a:endParaRPr>
          </a:p>
          <a:p>
            <a:endParaRPr lang="de-DE" sz="1200" b="0" i="0" u="none" strike="noStrike" kern="1200" baseline="0" dirty="0">
              <a:solidFill>
                <a:schemeClr val="tx1"/>
              </a:solidFill>
              <a:latin typeface="Arial" charset="0"/>
              <a:ea typeface="+mn-ea"/>
              <a:cs typeface="+mn-cs"/>
            </a:endParaRPr>
          </a:p>
          <a:p>
            <a:endParaRPr lang="de-DE" dirty="0"/>
          </a:p>
        </p:txBody>
      </p:sp>
      <p:sp>
        <p:nvSpPr>
          <p:cNvPr id="4" name="Slide Number Placeholder 3"/>
          <p:cNvSpPr>
            <a:spLocks noGrp="1"/>
          </p:cNvSpPr>
          <p:nvPr>
            <p:ph type="sldNum" sz="quarter" idx="10"/>
          </p:nvPr>
        </p:nvSpPr>
        <p:spPr/>
        <p:txBody>
          <a:bodyPr/>
          <a:lstStyle/>
          <a:p>
            <a:pPr>
              <a:defRPr/>
            </a:pPr>
            <a:fld id="{BD26C82A-A135-46CE-A8BE-7CA34BC0F00A}" type="slidenum">
              <a:rPr lang="de-DE" smtClean="0"/>
              <a:pPr>
                <a:defRPr/>
              </a:pPr>
              <a:t>19</a:t>
            </a:fld>
            <a:endParaRPr lang="de-DE"/>
          </a:p>
        </p:txBody>
      </p:sp>
    </p:spTree>
    <p:extLst>
      <p:ext uri="{BB962C8B-B14F-4D97-AF65-F5344CB8AC3E}">
        <p14:creationId xmlns:p14="http://schemas.microsoft.com/office/powerpoint/2010/main" val="3703273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de-DE" altLang="de-DE" dirty="0"/>
              <a:t>Die</a:t>
            </a:r>
            <a:r>
              <a:rPr lang="de-DE" altLang="de-DE" baseline="0" dirty="0"/>
              <a:t> Tränenwege kurznasiger Hunde steigen also, wie die Tränenwege der brachyzephalen Katze, steil an. </a:t>
            </a:r>
            <a:r>
              <a:rPr lang="de-DE" altLang="de-DE" dirty="0"/>
              <a:t>Die tatsächliche</a:t>
            </a:r>
            <a:r>
              <a:rPr lang="de-DE" altLang="de-DE" baseline="0" dirty="0"/>
              <a:t> Bedeutung dieses Anstiegs zeigt sich bei Betrachtung der akzessorischen Öffnung.</a:t>
            </a:r>
            <a:endParaRPr lang="de-DE" altLang="de-DE" dirty="0"/>
          </a:p>
          <a:p>
            <a:endParaRPr lang="de-DE" altLang="de-DE" dirty="0"/>
          </a:p>
          <a:p>
            <a:pPr marL="0" marR="0" indent="0" algn="l" defTabSz="914400" rtl="0" eaLnBrk="0" fontAlgn="base" latinLnBrk="0" hangingPunct="0">
              <a:lnSpc>
                <a:spcPct val="100000"/>
              </a:lnSpc>
              <a:spcBef>
                <a:spcPct val="30000"/>
              </a:spcBef>
              <a:spcAft>
                <a:spcPct val="0"/>
              </a:spcAft>
              <a:buClrTx/>
              <a:buSzTx/>
              <a:buFontTx/>
              <a:buNone/>
              <a:tabLst/>
              <a:defRPr/>
            </a:pPr>
            <a:r>
              <a:rPr lang="de-DE" dirty="0"/>
              <a:t>Bei den kurzköpfigen Tieren ist sie regelmäßig kurz nach dem Austritt aus dem knöchernen Tränenkanal am Ursprung des mittleren TNG lokalisiert</a:t>
            </a:r>
            <a:r>
              <a:rPr lang="de-DE" baseline="0" dirty="0"/>
              <a:t> auf höhe der Caninuswurzel. </a:t>
            </a:r>
            <a:r>
              <a:rPr lang="de-DE" altLang="de-DE" dirty="0"/>
              <a:t>Liegt im Anfangsbereich der maximalen Steigung</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altLang="de-DE" dirty="0"/>
          </a:p>
          <a:p>
            <a:r>
              <a:rPr lang="de-DE" baseline="0" dirty="0"/>
              <a:t>Beim Nz auch auf Höhe der Caninuswurzel aber viel später im Verlauf des Mittelteils</a:t>
            </a:r>
            <a:endParaRPr lang="de-DE" altLang="de-DE" dirty="0"/>
          </a:p>
          <a:p>
            <a:endParaRPr lang="de-DE" altLang="de-DE" dirty="0"/>
          </a:p>
          <a:p>
            <a:r>
              <a:rPr lang="de-DE" altLang="de-DE" dirty="0"/>
              <a:t>Bei der Katze konnte von den meisten Untersuchern keine akzessorische Öffnung festgestellt werden (MICHEL 1955, BREIT et al. 2003, NÖLLER et al. 2006)</a:t>
            </a:r>
          </a:p>
          <a:p>
            <a:endParaRPr lang="de-DE" altLang="de-DE" dirty="0"/>
          </a:p>
          <a:p>
            <a:endParaRPr lang="de-DE" alt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endParaRPr lang="de-DE" alt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ln/>
        </p:spPr>
      </p:sp>
      <p:sp>
        <p:nvSpPr>
          <p:cNvPr id="17410" name="Rectangle 3"/>
          <p:cNvSpPr>
            <a:spLocks noGrp="1" noChangeArrowheads="1"/>
          </p:cNvSpPr>
          <p:nvPr>
            <p:ph type="body" idx="1"/>
          </p:nvPr>
        </p:nvSpPr>
        <p:spPr>
          <a:noFill/>
          <a:ln/>
        </p:spPr>
        <p:txBody>
          <a:bodyPr/>
          <a:lstStyle/>
          <a:p>
            <a:r>
              <a:rPr lang="de-DE" dirty="0"/>
              <a:t>Aus der Literatur bekannt, dass sich der Verlauf der ableitenden Tränenwege bei der brachyzephalen Katze maßgeblich von dem der Hauskatze unterscheidet und mitverantwortlich für das Tränenträufeln bei diesen Rassen gemacht wird. </a:t>
            </a:r>
          </a:p>
          <a:p>
            <a:endParaRPr lang="de-DE" dirty="0"/>
          </a:p>
          <a:p>
            <a:r>
              <a:rPr lang="de-DE" dirty="0"/>
              <a:t>Der gestörte Abfluss der Tränenflüssigkeit resultiert aus einem steilen Ansteigen der Tränenwege bei kurzköpfigen Katzen. </a:t>
            </a:r>
          </a:p>
          <a:p>
            <a:endParaRPr lang="de-DE" dirty="0"/>
          </a:p>
          <a:p>
            <a:r>
              <a:rPr lang="de-DE" dirty="0"/>
              <a:t>Ist die Brachyzephalie sehr ausgeprägt, liegt die Mündung des Tränennasengangs im Ostium nasolacrimale sogar oberhalb des Niveaus seines Ursprungs im Foramen lacrimale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p:spPr>
        <p:txBody>
          <a:bodyPr/>
          <a:lstStyle/>
          <a:p>
            <a:r>
              <a:rPr lang="de-DE" altLang="de-DE"/>
              <a:t>Aö Lokalistion direkt am tiesten Punkt dortwo ä steilheit beginnt einfluss auf Fließdynamaik zu nehmen- weg geringsten widerstandes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p:spPr>
        <p:txBody>
          <a:bodyPr/>
          <a:lstStyle/>
          <a:p>
            <a:endParaRPr lang="de-DE" alt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de-DE" dirty="0"/>
              <a:t>Analog zur Katze muss der TNG den Oberkiefercaninus regelmäßig bei Mops und Französischer Bulldogge unterqueren, um in die Nasenhöhle zu gelangen. Dies hat auch beim brachyzephalen Hund einen steileren Anstieg der Tränenwege zur Folge. </a:t>
            </a:r>
          </a:p>
          <a:p>
            <a:r>
              <a:rPr lang="de-DE" dirty="0"/>
              <a:t>Die Lagebeziehung von Tränennasengang und Oberkiefercaninus variiert zwischen den einzelnen untersuchten Rassen deutlich. Der TNG muss in 31,8% (7/22) der Fälle beim Mops, dagegen bei 61,1% (11/18) der untersuchten Französischen Bulldoggen und bei nur 10% (1/10) der Englischen Bulldoggen den Caninus unterqueren, um in die Nasenhöhle zu gelangen. In den übrigen Fällen besteht aber besonders bei Mops und Französischer Bulldogge zumeist eine sehr enge Beziehung zum Caninus</a:t>
            </a:r>
            <a:endParaRPr lang="de-DE" altLang="de-DE" dirty="0"/>
          </a:p>
        </p:txBody>
      </p:sp>
      <p:sp>
        <p:nvSpPr>
          <p:cNvPr id="4" name="Slide Number Placeholder 3"/>
          <p:cNvSpPr>
            <a:spLocks noGrp="1"/>
          </p:cNvSpPr>
          <p:nvPr>
            <p:ph type="sldNum" sz="quarter" idx="10"/>
          </p:nvPr>
        </p:nvSpPr>
        <p:spPr/>
        <p:txBody>
          <a:bodyPr/>
          <a:lstStyle/>
          <a:p>
            <a:pPr>
              <a:defRPr/>
            </a:pPr>
            <a:fld id="{BD26C82A-A135-46CE-A8BE-7CA34BC0F00A}" type="slidenum">
              <a:rPr lang="de-DE" smtClean="0"/>
              <a:pPr>
                <a:defRPr/>
              </a:pPr>
              <a:t>27</a:t>
            </a:fld>
            <a:endParaRPr lang="de-DE"/>
          </a:p>
        </p:txBody>
      </p:sp>
    </p:spTree>
    <p:extLst>
      <p:ext uri="{BB962C8B-B14F-4D97-AF65-F5344CB8AC3E}">
        <p14:creationId xmlns:p14="http://schemas.microsoft.com/office/powerpoint/2010/main" val="3438747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ln/>
        </p:spPr>
      </p:sp>
      <p:sp>
        <p:nvSpPr>
          <p:cNvPr id="17410" name="Rectangle 3"/>
          <p:cNvSpPr>
            <a:spLocks noGrp="1" noChangeArrowheads="1"/>
          </p:cNvSpPr>
          <p:nvPr>
            <p:ph type="body" idx="1"/>
          </p:nvPr>
        </p:nvSpPr>
        <p:spPr>
          <a:noFill/>
          <a:ln/>
        </p:spPr>
        <p:txBody>
          <a:bodyPr/>
          <a:lstStyle/>
          <a:p>
            <a:pPr>
              <a:lnSpc>
                <a:spcPct val="90000"/>
              </a:lnSpc>
            </a:pPr>
            <a:r>
              <a:rPr lang="de-DE" altLang="de-DE" sz="1200" dirty="0">
                <a:latin typeface="Arial" pitchFamily="34" charset="0"/>
              </a:rPr>
              <a:t>3D-Modell der ableitenden Tränenwege mit absteigendem und horizontal verlaufendem Abschnitt bei einer </a:t>
            </a:r>
            <a:r>
              <a:rPr lang="de-DE" altLang="de-DE" sz="1200" b="1" dirty="0">
                <a:latin typeface="Arial" pitchFamily="34" charset="0"/>
              </a:rPr>
              <a:t>Hauskatze </a:t>
            </a:r>
            <a:r>
              <a:rPr lang="de-DE" altLang="de-DE" sz="1200" dirty="0">
                <a:latin typeface="Arial" pitchFamily="34" charset="0"/>
              </a:rPr>
              <a:t>Beide Abschnitte stehen etwa in einem Winkel von 90° zueinander. </a:t>
            </a:r>
          </a:p>
          <a:p>
            <a:pPr>
              <a:lnSpc>
                <a:spcPct val="90000"/>
              </a:lnSpc>
            </a:pPr>
            <a:r>
              <a:rPr lang="de-DE" altLang="de-DE" sz="1200" dirty="0">
                <a:latin typeface="Arial" pitchFamily="34" charset="0"/>
              </a:rPr>
              <a:t>3D-Modell der </a:t>
            </a:r>
            <a:r>
              <a:rPr lang="de-DE" altLang="de-DE" sz="1200" b="1" dirty="0">
                <a:latin typeface="Arial" pitchFamily="34" charset="0"/>
              </a:rPr>
              <a:t>Perserkatze </a:t>
            </a:r>
            <a:r>
              <a:rPr lang="de-DE" altLang="de-DE" sz="1200" dirty="0">
                <a:latin typeface="Arial" pitchFamily="34" charset="0"/>
              </a:rPr>
              <a:t>. Die Winkelung der ableitenden Tränenwege ist spitz und führt „bergauf“.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noFill/>
          <a:ln/>
        </p:spPr>
        <p:txBody>
          <a:bodyPr/>
          <a:lstStyle/>
          <a:p>
            <a:r>
              <a:rPr lang="de-DE"/>
              <a:t>Aufgrund der bisherigen Erkenntnisse bei der brachyzephalen Katze soll untersucht werden, ob die gleiche Problematik im Bereich der Tränenwege brachyzephaler Hunderassen besteht.</a:t>
            </a:r>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ln/>
        </p:spPr>
      </p:sp>
      <p:sp>
        <p:nvSpPr>
          <p:cNvPr id="21506" name="Rectangle 3"/>
          <p:cNvSpPr>
            <a:spLocks noGrp="1" noChangeArrowheads="1"/>
          </p:cNvSpPr>
          <p:nvPr>
            <p:ph type="body" idx="1"/>
          </p:nvPr>
        </p:nvSpPr>
        <p:spPr>
          <a:noFill/>
          <a:ln/>
        </p:spPr>
        <p:txBody>
          <a:bodyPr/>
          <a:lstStyle/>
          <a:p>
            <a:r>
              <a:rPr lang="de-DE" dirty="0"/>
              <a:t>Untersucht wurden 51 Hunde dreier brachyzephaler Rassen, davon 23 Tiere der Rasse Mops, 18 Französische Bulldoggen und zehn Englische Bulldoggen. </a:t>
            </a:r>
          </a:p>
          <a:p>
            <a:endParaRPr lang="de-DE" dirty="0"/>
          </a:p>
          <a:p>
            <a:r>
              <a:rPr lang="de-DE" dirty="0"/>
              <a:t>Die Tiere stammen aus dem Patientengut der Klinik für Kleintiere der veterinärmedizinischen Fakultät der Universität Leipzig. Sie wurden im Zeitraum Oktober 2008 bis April 2011 zur Diagnostik und Therapie des Brachyzephalen Atemnotsyndroms vorgestellt. </a:t>
            </a:r>
          </a:p>
          <a:p>
            <a:endParaRPr lang="de-DE" dirty="0"/>
          </a:p>
          <a:p>
            <a:pPr algn="just" eaLnBrk="1" hangingPunct="1">
              <a:buClr>
                <a:schemeClr val="folHlink"/>
              </a:buClr>
            </a:pPr>
            <a:r>
              <a:rPr lang="de-DE" dirty="0"/>
              <a:t>Die CT-DCG-Datensätze von fünf dieser sechs Hunde lagen bereits vor und sind im Rahmen einer vorhergehenden Studie entstande.. Sie werden im Rahmen der vorliegenden Studie vollständig neu ausgewertet und Messverfahren unterzogen. </a:t>
            </a:r>
            <a:endParaRPr lang="de-DE" altLang="de-DE" dirty="0"/>
          </a:p>
          <a:p>
            <a:pPr algn="just" eaLnBrk="1" hangingPunct="1">
              <a:buClr>
                <a:schemeClr val="folHlink"/>
              </a:buClr>
            </a:pPr>
            <a:endParaRPr lang="de-DE" altLang="de-DE" dirty="0"/>
          </a:p>
          <a:p>
            <a:pPr algn="just" eaLnBrk="1" hangingPunct="1">
              <a:buClr>
                <a:schemeClr val="folHlink"/>
              </a:buClr>
            </a:pPr>
            <a:r>
              <a:rPr lang="de-DE" altLang="de-DE" dirty="0"/>
              <a:t>Cairn Terrier, einem Beagle, einem Bearded Collie, einem Rhodesian Ridgeback sowie zwei Mischlingen </a:t>
            </a:r>
            <a:endParaRPr lang="de-DE" altLang="de-DE" dirty="0">
              <a:solidFill>
                <a:srgbClr val="333333"/>
              </a:solidFill>
            </a:endParaRPr>
          </a:p>
          <a:p>
            <a:pPr lvl="1" algn="just" eaLnBrk="1" hangingPunct="1">
              <a:buClr>
                <a:schemeClr val="folHlink"/>
              </a:buClr>
            </a:pPr>
            <a:endParaRPr lang="de-DE" altLang="de-DE" dirty="0">
              <a:solidFill>
                <a:srgbClr val="33333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ln/>
        </p:spPr>
      </p:sp>
      <p:sp>
        <p:nvSpPr>
          <p:cNvPr id="23554" name="Rectangle 3"/>
          <p:cNvSpPr>
            <a:spLocks noGrp="1" noChangeArrowheads="1"/>
          </p:cNvSpPr>
          <p:nvPr>
            <p:ph type="body" idx="1"/>
          </p:nvPr>
        </p:nvSpPr>
        <p:spPr>
          <a:noFill/>
          <a:ln/>
        </p:spPr>
        <p:txBody>
          <a:bodyPr/>
          <a:lstStyle/>
          <a:p>
            <a:r>
              <a:rPr lang="de-DE" dirty="0"/>
              <a:t>Die so erzielte Viskositätserhöhung soll die Transitdauer soweit verlängern, dass während der gesamten Untersuchungszeit die tränenableitenden Wege ausreichend mit Kontrastmedium gefüllt bleiben.</a:t>
            </a:r>
          </a:p>
          <a:p>
            <a:endParaRPr lang="de-DE" dirty="0"/>
          </a:p>
          <a:p>
            <a:r>
              <a:rPr lang="de-DE" dirty="0"/>
              <a:t>Während der Instillation des Methylzellulose-Kontrastmittelgemisches werden die eingeführten Sonden langsam zurückgezogen und vollständig entfernt. </a:t>
            </a:r>
          </a:p>
          <a:p>
            <a:endParaRPr lang="de-DE" dirty="0"/>
          </a:p>
          <a:p>
            <a:r>
              <a:rPr lang="de-DE" dirty="0"/>
              <a:t>Es werden deshalb standardmäßig je nach Tiergröße zwischen ein und zwei Millilitern appliziert. </a:t>
            </a:r>
          </a:p>
          <a:p>
            <a:endParaRPr lang="de-DE" alt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ln/>
        </p:spPr>
      </p:sp>
      <p:sp>
        <p:nvSpPr>
          <p:cNvPr id="25602" name="Rectangle 3"/>
          <p:cNvSpPr>
            <a:spLocks noGrp="1" noChangeArrowheads="1"/>
          </p:cNvSpPr>
          <p:nvPr>
            <p:ph type="body" idx="1"/>
          </p:nvPr>
        </p:nvSpPr>
        <p:spPr>
          <a:noFill/>
          <a:ln/>
        </p:spPr>
        <p:txBody>
          <a:bodyPr/>
          <a:lstStyle/>
          <a:p>
            <a:pPr algn="just" eaLnBrk="1" hangingPunct="1">
              <a:buClr>
                <a:schemeClr val="folHlink"/>
              </a:buClr>
            </a:pPr>
            <a:r>
              <a:rPr lang="de-DE" dirty="0"/>
              <a:t>Mit dem Programm </a:t>
            </a:r>
            <a:r>
              <a:rPr lang="de-DE" i="1" dirty="0"/>
              <a:t>eFilm 2.1.0 workstation</a:t>
            </a:r>
            <a:r>
              <a:rPr lang="de-DE" dirty="0"/>
              <a:t> (Merge Healthcare) werden die CT-Bilder visualisiert und ausgewertet. </a:t>
            </a:r>
          </a:p>
          <a:p>
            <a:pPr algn="just" eaLnBrk="1" hangingPunct="1">
              <a:buClr>
                <a:schemeClr val="folHlink"/>
              </a:buClr>
            </a:pPr>
            <a:endParaRPr lang="de-DE" altLang="de-DE" dirty="0"/>
          </a:p>
          <a:p>
            <a:pPr algn="just" eaLnBrk="1" hangingPunct="1">
              <a:buClr>
                <a:schemeClr val="folHlink"/>
              </a:buClr>
            </a:pPr>
            <a:r>
              <a:rPr lang="de-DE" altLang="de-DE" dirty="0"/>
              <a:t>Messungen und Visualisierungen im dreidimensionalen Raum können mit Hilfe des open-source Bildbearbeitungsprogramms ImageJ realisiert werden. </a:t>
            </a:r>
            <a:r>
              <a:rPr lang="de-DE" dirty="0"/>
              <a:t>Dieses Java-basierte Programm wurde an den National Institutes of Health (NIH) für die medizinische und wissenschaftliche Bildanalyse entwickelt</a:t>
            </a:r>
            <a:endParaRPr lang="de-DE" alt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p:spPr>
        <p:txBody>
          <a:bodyPr/>
          <a:lstStyle/>
          <a:p>
            <a:r>
              <a:rPr lang="de-DE" altLang="de-DE" dirty="0"/>
              <a:t>Kanälchen </a:t>
            </a:r>
            <a:r>
              <a:rPr lang="de-DE" altLang="de-DE" dirty="0" err="1"/>
              <a:t>normozephalen</a:t>
            </a:r>
            <a:r>
              <a:rPr lang="de-DE" altLang="de-DE" dirty="0"/>
              <a:t> Hund bogenförmig in </a:t>
            </a:r>
            <a:r>
              <a:rPr lang="de-DE" altLang="de-DE" u="sng" dirty="0" err="1"/>
              <a:t>rostro</a:t>
            </a:r>
            <a:r>
              <a:rPr lang="de-DE" altLang="de-DE" dirty="0" err="1"/>
              <a:t>ventraler</a:t>
            </a:r>
            <a:r>
              <a:rPr lang="de-DE" altLang="de-DE" dirty="0"/>
              <a:t> Richtung verlaufen, bis sie sich zum </a:t>
            </a:r>
            <a:r>
              <a:rPr lang="de-DE" altLang="de-DE" dirty="0" err="1"/>
              <a:t>Saccus</a:t>
            </a:r>
            <a:r>
              <a:rPr lang="de-DE" altLang="de-DE" dirty="0"/>
              <a:t> </a:t>
            </a:r>
            <a:r>
              <a:rPr lang="de-DE" altLang="de-DE" dirty="0" err="1"/>
              <a:t>lacrimalis</a:t>
            </a:r>
            <a:r>
              <a:rPr lang="de-DE" altLang="de-DE" dirty="0"/>
              <a:t> vereinigen, der </a:t>
            </a:r>
            <a:r>
              <a:rPr lang="de-DE" altLang="de-DE" dirty="0" err="1"/>
              <a:t>geringgradig</a:t>
            </a:r>
            <a:r>
              <a:rPr lang="de-DE" altLang="de-DE" dirty="0"/>
              <a:t> erweitert ist.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p:spPr>
        <p:txBody>
          <a:bodyPr/>
          <a:lstStyle/>
          <a:p>
            <a:r>
              <a:rPr lang="de-DE" dirty="0"/>
              <a:t>Tränenkanälchen verlaufen beim normozephalen Hund bogenförmig in </a:t>
            </a:r>
            <a:r>
              <a:rPr lang="de-DE" u="sng" dirty="0"/>
              <a:t>rostro</a:t>
            </a:r>
            <a:r>
              <a:rPr lang="de-DE" dirty="0"/>
              <a:t>ventraler Richtung, bis sie sich zum Saccus lacrimalis vereinigen, der geringgradig erweitert ist. </a:t>
            </a:r>
          </a:p>
          <a:p>
            <a:endParaRPr lang="de-DE" dirty="0"/>
          </a:p>
          <a:p>
            <a:r>
              <a:rPr lang="de-DE" dirty="0"/>
              <a:t>Beim brachyzephalen Hund hingegen verlaufen die Tränenkanälchen entgegengesetzt in rückwärtiger Richtung (</a:t>
            </a:r>
            <a:r>
              <a:rPr lang="de-DE" u="sng" dirty="0"/>
              <a:t>kaudo</a:t>
            </a:r>
            <a:r>
              <a:rPr lang="de-DE" dirty="0"/>
              <a:t>ventrale Orientierung) und die Tränenpünktchen liegen rostral der Kanälchen. </a:t>
            </a:r>
          </a:p>
          <a:p>
            <a:endParaRPr lang="de-DE" dirty="0"/>
          </a:p>
          <a:p>
            <a:r>
              <a:rPr lang="de-DE" dirty="0"/>
              <a:t>Der Tränensack ist beim Bzs oft nicht</a:t>
            </a:r>
            <a:r>
              <a:rPr lang="de-DE" baseline="0" dirty="0"/>
              <a:t> abgrenzbar oder eine kurze plumpe Verdickung, beim nz eine längliche gut erkennbare, sich verjüngende Struktur. </a:t>
            </a:r>
          </a:p>
          <a:p>
            <a:endParaRPr lang="de-DE" baseline="0" dirty="0"/>
          </a:p>
          <a:p>
            <a:r>
              <a:rPr lang="de-DE" baseline="0" dirty="0"/>
              <a:t>Anfangsteil des Tng beim NZ nach oben offener Bogen ventrorostral dann horizontal, beim Bzs wendet er sich erst im Canalis lacrimals nach rostral.</a:t>
            </a:r>
          </a:p>
          <a:p>
            <a:endParaRPr lang="de-DE" dirty="0"/>
          </a:p>
          <a:p>
            <a:r>
              <a:rPr lang="de-DE" dirty="0"/>
              <a:t>. Die starke Verkürzung des Mittelgesichtes zusammen mit der protrahierten Stellung der Augäpfel bringt unweigerlich eine gleichermaßen starke Nachvornverlagerung der Tränenkanälchen und eine Rückverlagerung des anfänglichen Tränennasengangs mit sich. Das U-förmige Erscheinungsbild ist eine direkte Folge davon</a:t>
            </a:r>
          </a:p>
          <a:p>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lvl1pPr>
              <a:defRPr/>
            </a:lvl1pPr>
          </a:lstStyle>
          <a:p>
            <a:pPr>
              <a:defRPr/>
            </a:pPr>
            <a:fld id="{9D9573FE-04E9-4559-955E-EBBD4CC96B96}" type="datetimeFigureOut">
              <a:rPr lang="de-DE"/>
              <a:pPr>
                <a:defRPr/>
              </a:pPr>
              <a:t>04.02.2024</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9E3F0E5C-7AC4-401B-B0FD-1138BD73A7B2}"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3A13FAF9-F18D-4566-B448-E4665F301C2E}" type="datetimeFigureOut">
              <a:rPr lang="de-DE"/>
              <a:pPr>
                <a:defRPr/>
              </a:pPr>
              <a:t>04.02.2024</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4EB26B9E-C122-426D-857E-D97E00879EA4}" type="slidenum">
              <a:rPr lang="de-DE"/>
              <a:pPr>
                <a:defRPr/>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8C5EC722-75D9-4C84-9333-54B539CE4D39}" type="datetimeFigureOut">
              <a:rPr lang="de-DE"/>
              <a:pPr>
                <a:defRPr/>
              </a:pPr>
              <a:t>04.02.2024</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C0ED6AE2-05B0-4A2C-9560-DE0AD62C2195}" type="slidenum">
              <a:rPr lang="de-DE"/>
              <a:pPr>
                <a:defRPr/>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i="1">
                <a:effectLst>
                  <a:outerShdw blurRad="38100" dist="38100" dir="2700000" algn="tl">
                    <a:srgbClr val="000000">
                      <a:alpha val="43137"/>
                    </a:srgbClr>
                  </a:outerShdw>
                </a:effectLst>
              </a:defRPr>
            </a:lvl1pPr>
          </a:lstStyle>
          <a:p>
            <a:r>
              <a:rPr lang="de-DE" dirty="0"/>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127293D5-0E54-4F6E-B0CA-0638E6E91186}" type="datetimeFigureOut">
              <a:rPr lang="de-DE"/>
              <a:pPr>
                <a:defRPr/>
              </a:pPr>
              <a:t>04.02.2024</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9A722A1A-707A-4257-8191-4EB2BF91EB35}" type="slidenum">
              <a:rPr lang="de-DE"/>
              <a:pPr>
                <a:defRPr/>
              </a:pPr>
              <a:t>‹Nr.›</a:t>
            </a:fld>
            <a:endParaRPr lang="de-DE"/>
          </a:p>
        </p:txBody>
      </p:sp>
      <p:pic>
        <p:nvPicPr>
          <p:cNvPr id="7" name="Picture 2" descr="http://fvo-vet.de/images/Logo.gif"/>
          <p:cNvPicPr>
            <a:picLocks noChangeAspect="1" noChangeArrowheads="1"/>
          </p:cNvPicPr>
          <p:nvPr userDrawn="1"/>
        </p:nvPicPr>
        <p:blipFill>
          <a:blip r:embed="rId2"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1600" y="0"/>
            <a:ext cx="1042987" cy="651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yoga-hund-mops-doga"/>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3369" r="25231"/>
          <a:stretch/>
        </p:blipFill>
        <p:spPr bwMode="auto">
          <a:xfrm>
            <a:off x="1" y="1"/>
            <a:ext cx="900112" cy="806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lvl1pPr>
              <a:defRPr/>
            </a:lvl1pPr>
          </a:lstStyle>
          <a:p>
            <a:pPr>
              <a:defRPr/>
            </a:pPr>
            <a:fld id="{EE0D5436-785D-43A5-A0E1-C593A7D349C5}" type="datetimeFigureOut">
              <a:rPr lang="de-DE"/>
              <a:pPr>
                <a:defRPr/>
              </a:pPr>
              <a:t>04.02.2024</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BD8DECAB-C400-424C-952B-095F9A5FCC41}" type="slidenum">
              <a:rPr lang="de-DE"/>
              <a:pPr>
                <a:defRPr/>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3"/>
          <p:cNvSpPr>
            <a:spLocks noGrp="1"/>
          </p:cNvSpPr>
          <p:nvPr>
            <p:ph type="dt" sz="half" idx="10"/>
          </p:nvPr>
        </p:nvSpPr>
        <p:spPr/>
        <p:txBody>
          <a:bodyPr/>
          <a:lstStyle>
            <a:lvl1pPr>
              <a:defRPr/>
            </a:lvl1pPr>
          </a:lstStyle>
          <a:p>
            <a:pPr>
              <a:defRPr/>
            </a:pPr>
            <a:fld id="{FAD7878B-696E-49A8-B30B-8043350F4C32}" type="datetimeFigureOut">
              <a:rPr lang="de-DE"/>
              <a:pPr>
                <a:defRPr/>
              </a:pPr>
              <a:t>04.02.2024</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DD373D49-DF9F-4286-B0CC-5DD5EE7B69DC}"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3"/>
          <p:cNvSpPr>
            <a:spLocks noGrp="1"/>
          </p:cNvSpPr>
          <p:nvPr>
            <p:ph type="dt" sz="half" idx="10"/>
          </p:nvPr>
        </p:nvSpPr>
        <p:spPr/>
        <p:txBody>
          <a:bodyPr/>
          <a:lstStyle>
            <a:lvl1pPr>
              <a:defRPr/>
            </a:lvl1pPr>
          </a:lstStyle>
          <a:p>
            <a:pPr>
              <a:defRPr/>
            </a:pPr>
            <a:fld id="{80D555FB-5042-4894-9B2E-FA0E9DD80B73}" type="datetimeFigureOut">
              <a:rPr lang="de-DE"/>
              <a:pPr>
                <a:defRPr/>
              </a:pPr>
              <a:t>04.02.2024</a:t>
            </a:fld>
            <a:endParaRPr lang="de-DE"/>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627DE969-D28A-476A-9BE4-4D64E5D42D90}" type="slidenum">
              <a:rPr lang="de-DE"/>
              <a:pPr>
                <a:defRPr/>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3"/>
          <p:cNvSpPr>
            <a:spLocks noGrp="1"/>
          </p:cNvSpPr>
          <p:nvPr>
            <p:ph type="dt" sz="half" idx="10"/>
          </p:nvPr>
        </p:nvSpPr>
        <p:spPr/>
        <p:txBody>
          <a:bodyPr/>
          <a:lstStyle>
            <a:lvl1pPr>
              <a:defRPr/>
            </a:lvl1pPr>
          </a:lstStyle>
          <a:p>
            <a:pPr>
              <a:defRPr/>
            </a:pPr>
            <a:fld id="{B600B9BB-CBB6-40AA-B2F5-322A82F7AB9D}" type="datetimeFigureOut">
              <a:rPr lang="de-DE"/>
              <a:pPr>
                <a:defRPr/>
              </a:pPr>
              <a:t>04.02.2024</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95F06140-7858-4EC8-BA6D-CE15C20CCD94}"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A4AAE299-4E71-4E0C-8EE5-D1F31CEA70CB}" type="datetimeFigureOut">
              <a:rPr lang="de-DE"/>
              <a:pPr>
                <a:defRPr/>
              </a:pPr>
              <a:t>04.02.2024</a:t>
            </a:fld>
            <a:endParaRPr lang="de-DE"/>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D210E673-4124-4429-A92F-D30C6B186FD7}"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3"/>
          <p:cNvSpPr>
            <a:spLocks noGrp="1"/>
          </p:cNvSpPr>
          <p:nvPr>
            <p:ph type="dt" sz="half" idx="10"/>
          </p:nvPr>
        </p:nvSpPr>
        <p:spPr/>
        <p:txBody>
          <a:bodyPr/>
          <a:lstStyle>
            <a:lvl1pPr>
              <a:defRPr/>
            </a:lvl1pPr>
          </a:lstStyle>
          <a:p>
            <a:pPr>
              <a:defRPr/>
            </a:pPr>
            <a:fld id="{58CD9C63-BB0F-4453-AB0C-FF5F0EB19DEA}" type="datetimeFigureOut">
              <a:rPr lang="de-DE"/>
              <a:pPr>
                <a:defRPr/>
              </a:pPr>
              <a:t>04.02.2024</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10645FA5-A175-4368-821E-DE9C9A196D63}" type="slidenum">
              <a:rPr lang="de-DE"/>
              <a:pPr>
                <a:defRPr/>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3"/>
          <p:cNvSpPr>
            <a:spLocks noGrp="1"/>
          </p:cNvSpPr>
          <p:nvPr>
            <p:ph type="dt" sz="half" idx="10"/>
          </p:nvPr>
        </p:nvSpPr>
        <p:spPr/>
        <p:txBody>
          <a:bodyPr/>
          <a:lstStyle>
            <a:lvl1pPr>
              <a:defRPr/>
            </a:lvl1pPr>
          </a:lstStyle>
          <a:p>
            <a:pPr>
              <a:defRPr/>
            </a:pPr>
            <a:fld id="{B2A58370-159B-401C-B937-971A475A96F6}" type="datetimeFigureOut">
              <a:rPr lang="de-DE"/>
              <a:pPr>
                <a:defRPr/>
              </a:pPr>
              <a:t>04.02.2024</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A6599BAF-0B6A-4190-A9EA-F06DF665A57C}" type="slidenum">
              <a:rPr lang="de-DE"/>
              <a:pPr>
                <a:defRPr/>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1042988" y="414338"/>
            <a:ext cx="764381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altLang="de-DE"/>
              <a:t>TITELMASTERFORMAT</a:t>
            </a:r>
          </a:p>
        </p:txBody>
      </p:sp>
      <p:sp>
        <p:nvSpPr>
          <p:cNvPr id="1027" name="Textplatzhalter 2"/>
          <p:cNvSpPr>
            <a:spLocks noGrp="1"/>
          </p:cNvSpPr>
          <p:nvPr>
            <p:ph type="body" idx="1"/>
          </p:nvPr>
        </p:nvSpPr>
        <p:spPr bwMode="auto">
          <a:xfrm>
            <a:off x="1042988" y="1600200"/>
            <a:ext cx="7643812"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ffectLst>
                  <a:outerShdw blurRad="38100" dist="38100" dir="2700000" algn="tl">
                    <a:srgbClr val="000000">
                      <a:alpha val="43137"/>
                    </a:srgbClr>
                  </a:outerShdw>
                </a:effectLst>
                <a:cs typeface="+mn-cs"/>
              </a:defRPr>
            </a:lvl1pPr>
          </a:lstStyle>
          <a:p>
            <a:pPr>
              <a:defRPr/>
            </a:pPr>
            <a:fld id="{ED20B3ED-1DEC-42E6-87B3-45C7FC60E5EC}" type="datetimeFigureOut">
              <a:rPr lang="de-DE"/>
              <a:pPr>
                <a:defRPr/>
              </a:pPr>
              <a:t>04.02.2024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38100" dist="38100" dir="2700000" algn="tl">
                    <a:srgbClr val="000000">
                      <a:alpha val="43137"/>
                    </a:srgbClr>
                  </a:outerShdw>
                </a:effectLst>
                <a:cs typeface="+mn-cs"/>
              </a:defRPr>
            </a:lvl1pPr>
          </a:lstStyle>
          <a:p>
            <a:pPr>
              <a:defRPr/>
            </a:pPr>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38100" dist="38100" dir="2700000" algn="tl">
                    <a:srgbClr val="000000">
                      <a:alpha val="43137"/>
                    </a:srgbClr>
                  </a:outerShdw>
                </a:effectLst>
                <a:cs typeface="+mn-cs"/>
              </a:defRPr>
            </a:lvl1pPr>
          </a:lstStyle>
          <a:p>
            <a:pPr>
              <a:defRPr/>
            </a:pPr>
            <a:fld id="{54D7C1B7-F891-42A7-875F-060569247CD4}" type="slidenum">
              <a:rPr lang="de-DE"/>
              <a:pPr>
                <a:defRPr/>
              </a:pPr>
              <a:t>‹Nr.›</a:t>
            </a:fld>
            <a:endParaRPr lang="de-DE"/>
          </a:p>
        </p:txBody>
      </p:sp>
      <p:sp>
        <p:nvSpPr>
          <p:cNvPr id="1028" name="Rectangle 3"/>
          <p:cNvSpPr>
            <a:spLocks noChangeArrowheads="1"/>
          </p:cNvSpPr>
          <p:nvPr userDrawn="1"/>
        </p:nvSpPr>
        <p:spPr bwMode="auto">
          <a:xfrm rot="-5400000">
            <a:off x="4297363" y="-4297365"/>
            <a:ext cx="549275" cy="9144001"/>
          </a:xfrm>
          <a:prstGeom prst="rect">
            <a:avLst/>
          </a:prstGeom>
          <a:gradFill flip="none" rotWithShape="1">
            <a:gsLst>
              <a:gs pos="0">
                <a:srgbClr val="B6FF6D">
                  <a:tint val="66000"/>
                  <a:satMod val="160000"/>
                </a:srgbClr>
              </a:gs>
              <a:gs pos="50000">
                <a:srgbClr val="B6FF6D">
                  <a:tint val="44500"/>
                  <a:satMod val="160000"/>
                </a:srgbClr>
              </a:gs>
              <a:gs pos="100000">
                <a:srgbClr val="B6FF6D">
                  <a:tint val="23500"/>
                  <a:satMod val="160000"/>
                </a:srgbClr>
              </a:gs>
            </a:gsLst>
            <a:lin ang="16200000" scaled="1"/>
            <a:tileRect/>
          </a:gradFill>
          <a:ln w="9525">
            <a:noFill/>
            <a:miter lim="800000"/>
            <a:headEnd/>
            <a:tailEnd/>
          </a:ln>
        </p:spPr>
        <p:txBody>
          <a:bodyPr rot="10800000"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GB" altLang="de-DE" sz="1800" i="0"/>
          </a:p>
        </p:txBody>
      </p:sp>
      <p:sp>
        <p:nvSpPr>
          <p:cNvPr id="10" name="Rectangle 3"/>
          <p:cNvSpPr>
            <a:spLocks noChangeArrowheads="1"/>
          </p:cNvSpPr>
          <p:nvPr userDrawn="1"/>
        </p:nvSpPr>
        <p:spPr bwMode="auto">
          <a:xfrm rot="-5400000">
            <a:off x="-2978943" y="2978943"/>
            <a:ext cx="6858000" cy="900113"/>
          </a:xfrm>
          <a:prstGeom prst="rect">
            <a:avLst/>
          </a:prstGeom>
          <a:gradFill flip="none" rotWithShape="1">
            <a:gsLst>
              <a:gs pos="14000">
                <a:srgbClr val="B6FF6D">
                  <a:tint val="66000"/>
                  <a:satMod val="160000"/>
                  <a:lumMod val="95000"/>
                </a:srgbClr>
              </a:gs>
              <a:gs pos="69000">
                <a:srgbClr val="B6FF6D">
                  <a:tint val="44500"/>
                  <a:satMod val="160000"/>
                </a:srgbClr>
              </a:gs>
              <a:gs pos="94000">
                <a:srgbClr val="B6FF6D">
                  <a:tint val="23500"/>
                  <a:satMod val="160000"/>
                </a:srgbClr>
              </a:gs>
            </a:gsLst>
            <a:lin ang="0" scaled="1"/>
            <a:tileRect/>
          </a:gradFill>
          <a:ln w="9525">
            <a:noFill/>
            <a:miter lim="800000"/>
            <a:headEnd/>
            <a:tailEnd/>
          </a:ln>
        </p:spPr>
        <p:txBody>
          <a:bodyPr vert="eaVert"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GB" altLang="de-DE" sz="1800" i="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txStyles>
    <p:titleStyle>
      <a:lvl1pPr algn="ctr" rtl="0" eaLnBrk="0" fontAlgn="base" hangingPunct="0">
        <a:spcBef>
          <a:spcPct val="0"/>
        </a:spcBef>
        <a:spcAft>
          <a:spcPct val="0"/>
        </a:spcAft>
        <a:defRPr sz="4000" i="1" kern="1200">
          <a:solidFill>
            <a:schemeClr val="tx1"/>
          </a:solidFill>
          <a:latin typeface="+mj-lt"/>
          <a:ea typeface="+mj-ea"/>
          <a:cs typeface="+mj-cs"/>
        </a:defRPr>
      </a:lvl1pPr>
      <a:lvl2pPr algn="ctr" rtl="0" eaLnBrk="0" fontAlgn="base" hangingPunct="0">
        <a:spcBef>
          <a:spcPct val="0"/>
        </a:spcBef>
        <a:spcAft>
          <a:spcPct val="0"/>
        </a:spcAft>
        <a:defRPr sz="4000" i="1">
          <a:solidFill>
            <a:schemeClr val="tx1"/>
          </a:solidFill>
          <a:latin typeface="Calibri" pitchFamily="34" charset="0"/>
        </a:defRPr>
      </a:lvl2pPr>
      <a:lvl3pPr algn="ctr" rtl="0" eaLnBrk="0" fontAlgn="base" hangingPunct="0">
        <a:spcBef>
          <a:spcPct val="0"/>
        </a:spcBef>
        <a:spcAft>
          <a:spcPct val="0"/>
        </a:spcAft>
        <a:defRPr sz="4000" i="1">
          <a:solidFill>
            <a:schemeClr val="tx1"/>
          </a:solidFill>
          <a:latin typeface="Calibri" pitchFamily="34" charset="0"/>
        </a:defRPr>
      </a:lvl3pPr>
      <a:lvl4pPr algn="ctr" rtl="0" eaLnBrk="0" fontAlgn="base" hangingPunct="0">
        <a:spcBef>
          <a:spcPct val="0"/>
        </a:spcBef>
        <a:spcAft>
          <a:spcPct val="0"/>
        </a:spcAft>
        <a:defRPr sz="4000" i="1">
          <a:solidFill>
            <a:schemeClr val="tx1"/>
          </a:solidFill>
          <a:latin typeface="Calibri" pitchFamily="34" charset="0"/>
        </a:defRPr>
      </a:lvl4pPr>
      <a:lvl5pPr algn="ctr" rtl="0" eaLnBrk="0" fontAlgn="base" hangingPunct="0">
        <a:spcBef>
          <a:spcPct val="0"/>
        </a:spcBef>
        <a:spcAft>
          <a:spcPct val="0"/>
        </a:spcAft>
        <a:defRPr sz="4000" i="1">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2.jpe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23.png"/><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emf"/><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3.wdp"/><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microsoft.com/office/2007/relationships/hdphoto" Target="../media/hdphoto2.wdp"/><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4"/>
          <p:cNvSpPr txBox="1">
            <a:spLocks noChangeArrowheads="1"/>
          </p:cNvSpPr>
          <p:nvPr/>
        </p:nvSpPr>
        <p:spPr bwMode="auto">
          <a:xfrm>
            <a:off x="1115219" y="64883"/>
            <a:ext cx="4464050" cy="369332"/>
          </a:xfrm>
          <a:prstGeom prst="rect">
            <a:avLst/>
          </a:prstGeom>
          <a:noFill/>
          <a:ln w="9525">
            <a:noFill/>
            <a:miter lim="800000"/>
            <a:headEnd/>
            <a:tailEnd/>
          </a:ln>
        </p:spPr>
        <p:txBody>
          <a:bodyPr>
            <a:spAutoFit/>
          </a:bodyPr>
          <a:lstStyle/>
          <a:p>
            <a:pPr>
              <a:defRPr/>
            </a:pPr>
            <a:r>
              <a:rPr lang="en-GB" altLang="de-DE" sz="1600" b="1" i="0" dirty="0">
                <a:solidFill>
                  <a:schemeClr val="bg1">
                    <a:lumMod val="50000"/>
                  </a:schemeClr>
                </a:solidFill>
              </a:rPr>
              <a:t>                    </a:t>
            </a:r>
            <a:r>
              <a:rPr lang="en-GB" altLang="de-DE" sz="1800" b="1" i="0" dirty="0">
                <a:solidFill>
                  <a:schemeClr val="accent3">
                    <a:lumMod val="75000"/>
                  </a:schemeClr>
                </a:solidFill>
                <a:latin typeface="Candara" panose="020E0502030303020204" pitchFamily="34" charset="0"/>
              </a:rPr>
              <a:t>TAGUNG 2015</a:t>
            </a:r>
            <a:endParaRPr lang="en-GB" altLang="de-DE" sz="1800" i="0" dirty="0">
              <a:solidFill>
                <a:schemeClr val="accent3">
                  <a:lumMod val="75000"/>
                </a:schemeClr>
              </a:solidFill>
              <a:latin typeface="Candara" panose="020E0502030303020204" pitchFamily="34" charset="0"/>
            </a:endParaRPr>
          </a:p>
        </p:txBody>
      </p:sp>
      <p:sp>
        <p:nvSpPr>
          <p:cNvPr id="2" name="Text Box 11"/>
          <p:cNvSpPr txBox="1">
            <a:spLocks noChangeArrowheads="1"/>
          </p:cNvSpPr>
          <p:nvPr/>
        </p:nvSpPr>
        <p:spPr bwMode="auto">
          <a:xfrm>
            <a:off x="1042988" y="5373688"/>
            <a:ext cx="4608512" cy="1279525"/>
          </a:xfrm>
          <a:prstGeom prst="rect">
            <a:avLst/>
          </a:prstGeom>
          <a:noFill/>
          <a:ln w="9525">
            <a:noFill/>
            <a:miter lim="800000"/>
            <a:headEnd/>
            <a:tailEnd/>
          </a:ln>
        </p:spPr>
        <p:txBody>
          <a:bodyPr>
            <a:spAutoFit/>
          </a:bodyPr>
          <a:lstStyle/>
          <a:p>
            <a:pPr>
              <a:lnSpc>
                <a:spcPts val="2000"/>
              </a:lnSpc>
              <a:spcBef>
                <a:spcPct val="50000"/>
              </a:spcBef>
            </a:pPr>
            <a:endParaRPr lang="de-DE" altLang="de-DE" sz="2800" i="0">
              <a:solidFill>
                <a:srgbClr val="333333"/>
              </a:solidFill>
            </a:endParaRPr>
          </a:p>
          <a:p>
            <a:pPr>
              <a:lnSpc>
                <a:spcPts val="2000"/>
              </a:lnSpc>
              <a:spcBef>
                <a:spcPct val="50000"/>
              </a:spcBef>
            </a:pPr>
            <a:r>
              <a:rPr lang="de-DE" altLang="de-DE" sz="2800" i="0">
                <a:solidFill>
                  <a:srgbClr val="333333"/>
                </a:solidFill>
              </a:rPr>
              <a:t>SABINE SAHR</a:t>
            </a:r>
          </a:p>
          <a:p>
            <a:pPr>
              <a:lnSpc>
                <a:spcPts val="2000"/>
              </a:lnSpc>
              <a:spcBef>
                <a:spcPct val="50000"/>
              </a:spcBef>
            </a:pPr>
            <a:endParaRPr lang="de-DE" altLang="de-DE" sz="2400" i="0">
              <a:solidFill>
                <a:srgbClr val="1C1C1C"/>
              </a:solidFill>
            </a:endParaRPr>
          </a:p>
        </p:txBody>
      </p:sp>
      <p:pic>
        <p:nvPicPr>
          <p:cNvPr id="14339" name="Picture 14" descr="brachy"/>
          <p:cNvPicPr>
            <a:picLocks noChangeAspect="1" noChangeArrowheads="1"/>
          </p:cNvPicPr>
          <p:nvPr/>
        </p:nvPicPr>
        <p:blipFill>
          <a:blip r:embed="rId3"/>
          <a:srcRect l="10303" t="14198" r="11987" b="16472"/>
          <a:stretch>
            <a:fillRect/>
          </a:stretch>
        </p:blipFill>
        <p:spPr bwMode="auto">
          <a:xfrm>
            <a:off x="0" y="941740"/>
            <a:ext cx="900113" cy="822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40" name="Picture 16" descr="5"/>
          <p:cNvPicPr>
            <a:picLocks noChangeAspect="1" noChangeArrowheads="1"/>
          </p:cNvPicPr>
          <p:nvPr/>
        </p:nvPicPr>
        <p:blipFill>
          <a:blip r:embed="rId4"/>
          <a:srcRect l="15825" t="6163" r="9216" b="1630"/>
          <a:stretch>
            <a:fillRect/>
          </a:stretch>
        </p:blipFill>
        <p:spPr bwMode="auto">
          <a:xfrm>
            <a:off x="0" y="3930792"/>
            <a:ext cx="900113" cy="860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41" name="Picture 18"/>
          <p:cNvPicPr>
            <a:picLocks noChangeAspect="1" noChangeArrowheads="1"/>
          </p:cNvPicPr>
          <p:nvPr/>
        </p:nvPicPr>
        <p:blipFill>
          <a:blip r:embed="rId5"/>
          <a:srcRect l="1431" t="8899" r="2649" b="2069"/>
          <a:stretch>
            <a:fillRect/>
          </a:stretch>
        </p:blipFill>
        <p:spPr bwMode="auto">
          <a:xfrm>
            <a:off x="0" y="5949950"/>
            <a:ext cx="900113" cy="86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42" name="Picture 19" descr="BZS_Hnd_0_05_Korneapigmentierung_dig BZS"/>
          <p:cNvPicPr>
            <a:picLocks noChangeAspect="1" noChangeArrowheads="1"/>
          </p:cNvPicPr>
          <p:nvPr/>
        </p:nvPicPr>
        <p:blipFill>
          <a:blip r:embed="rId6"/>
          <a:srcRect l="1381" t="12297" b="9464"/>
          <a:stretch>
            <a:fillRect/>
          </a:stretch>
        </p:blipFill>
        <p:spPr bwMode="auto">
          <a:xfrm>
            <a:off x="0" y="4926084"/>
            <a:ext cx="900113" cy="88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43" name="Picture 20" descr="BZS_Hnd_0_02_dig BZS"/>
          <p:cNvPicPr>
            <a:picLocks noChangeAspect="1" noChangeArrowheads="1"/>
          </p:cNvPicPr>
          <p:nvPr/>
        </p:nvPicPr>
        <p:blipFill>
          <a:blip r:embed="rId7"/>
          <a:srcRect l="28752" t="22731" r="25203" b="19109"/>
          <a:stretch>
            <a:fillRect/>
          </a:stretch>
        </p:blipFill>
        <p:spPr bwMode="auto">
          <a:xfrm>
            <a:off x="0" y="1898932"/>
            <a:ext cx="900113" cy="862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44" name="Picture 21" descr="Snapshot01"/>
          <p:cNvPicPr>
            <a:picLocks noChangeAspect="1" noChangeArrowheads="1"/>
          </p:cNvPicPr>
          <p:nvPr/>
        </p:nvPicPr>
        <p:blipFill>
          <a:blip r:embed="rId8"/>
          <a:srcRect l="2083" t="4213" r="13936" b="11806"/>
          <a:stretch>
            <a:fillRect/>
          </a:stretch>
        </p:blipFill>
        <p:spPr bwMode="auto">
          <a:xfrm>
            <a:off x="0" y="2895812"/>
            <a:ext cx="900113" cy="900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708" name="Rectangle 2"/>
          <p:cNvSpPr>
            <a:spLocks/>
          </p:cNvSpPr>
          <p:nvPr/>
        </p:nvSpPr>
        <p:spPr bwMode="auto">
          <a:xfrm>
            <a:off x="1042988" y="981075"/>
            <a:ext cx="7994650" cy="3960813"/>
          </a:xfrm>
          <a:prstGeom prst="rect">
            <a:avLst/>
          </a:prstGeom>
          <a:noFill/>
          <a:ln w="9525">
            <a:noFill/>
            <a:miter lim="800000"/>
            <a:headEnd/>
            <a:tailEnd/>
          </a:ln>
        </p:spPr>
        <p:txBody>
          <a:bodyPr anchor="ctr"/>
          <a:lstStyle/>
          <a:p>
            <a:pPr>
              <a:lnSpc>
                <a:spcPts val="4500"/>
              </a:lnSpc>
              <a:defRPr/>
            </a:pPr>
            <a:br>
              <a:rPr lang="de-DE" altLang="de-DE" b="1" i="0" dirty="0">
                <a:solidFill>
                  <a:srgbClr val="333333"/>
                </a:solidFill>
              </a:rPr>
            </a:br>
            <a:r>
              <a:rPr lang="de-DE" altLang="de-DE" sz="3100" b="1" i="0" cap="small" dirty="0">
                <a:solidFill>
                  <a:srgbClr val="333333"/>
                </a:solidFill>
              </a:rPr>
              <a:t>VERGLEICHENDE COMPUTERTOMOGRAFISCHE UNTERSUCHUNGEN ZUR ANATOMIE DER TRÄNENABLEITENDEN WEGE BEI </a:t>
            </a:r>
          </a:p>
          <a:p>
            <a:pPr>
              <a:lnSpc>
                <a:spcPts val="4500"/>
              </a:lnSpc>
              <a:defRPr/>
            </a:pPr>
            <a:r>
              <a:rPr lang="de-DE" altLang="de-DE" sz="3100" b="1" i="0" cap="small" dirty="0">
                <a:solidFill>
                  <a:srgbClr val="333333"/>
                </a:solidFill>
              </a:rPr>
              <a:t>BRACHYZEPHALEN HUNDEN</a:t>
            </a:r>
          </a:p>
        </p:txBody>
      </p:sp>
      <p:sp>
        <p:nvSpPr>
          <p:cNvPr id="14346" name="AutoShape 23" descr="Z"/>
          <p:cNvSpPr>
            <a:spLocks noChangeAspect="1" noChangeArrowheads="1"/>
          </p:cNvSpPr>
          <p:nvPr/>
        </p:nvSpPr>
        <p:spPr bwMode="auto">
          <a:xfrm>
            <a:off x="4286250" y="46038"/>
            <a:ext cx="304800" cy="304800"/>
          </a:xfrm>
          <a:prstGeom prst="rect">
            <a:avLst/>
          </a:prstGeom>
          <a:noFill/>
          <a:ln w="9525">
            <a:noFill/>
            <a:miter lim="800000"/>
            <a:headEnd/>
            <a:tailEnd/>
          </a:ln>
        </p:spPr>
        <p:txBody>
          <a:bodyPr/>
          <a:lstStyle/>
          <a:p>
            <a:pPr algn="ctr"/>
            <a:endParaRPr lang="de-DE"/>
          </a:p>
        </p:txBody>
      </p:sp>
      <p:sp>
        <p:nvSpPr>
          <p:cNvPr id="14347" name="AutoShape 25" descr="Z"/>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pPr algn="ctr"/>
            <a:endParaRPr lang="de-DE"/>
          </a:p>
        </p:txBody>
      </p:sp>
      <p:sp>
        <p:nvSpPr>
          <p:cNvPr id="14348" name="AutoShape 27" descr="Z"/>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pPr algn="ctr"/>
            <a:endParaRPr lang="de-DE"/>
          </a:p>
        </p:txBody>
      </p:sp>
      <p:sp>
        <p:nvSpPr>
          <p:cNvPr id="14349" name="AutoShape 29" descr="Z"/>
          <p:cNvSpPr>
            <a:spLocks noChangeAspect="1" noChangeArrowheads="1"/>
          </p:cNvSpPr>
          <p:nvPr/>
        </p:nvSpPr>
        <p:spPr bwMode="auto">
          <a:xfrm>
            <a:off x="4427538" y="3284538"/>
            <a:ext cx="304800" cy="304800"/>
          </a:xfrm>
          <a:prstGeom prst="rect">
            <a:avLst/>
          </a:prstGeom>
          <a:noFill/>
          <a:ln w="9525">
            <a:noFill/>
            <a:miter lim="800000"/>
            <a:headEnd/>
            <a:tailEnd/>
          </a:ln>
        </p:spPr>
        <p:txBody>
          <a:bodyPr/>
          <a:lstStyle/>
          <a:p>
            <a:pPr algn="ctr"/>
            <a:endParaRPr lang="de-DE"/>
          </a:p>
        </p:txBody>
      </p:sp>
      <p:pic>
        <p:nvPicPr>
          <p:cNvPr id="2050" name="Picture 2" descr="http://www.tierisch-zufrieden.de/wp_dogblog/wp-content/uploads/2012/02/Mops.jpg"/>
          <p:cNvPicPr>
            <a:picLocks noChangeAspect="1" noChangeArrowheads="1"/>
          </p:cNvPicPr>
          <p:nvPr/>
        </p:nvPicPr>
        <p:blipFill>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287152" y="3795924"/>
            <a:ext cx="3856848" cy="3062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ga-hund-mops-dog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369" r="25231"/>
          <a:stretch/>
        </p:blipFill>
        <p:spPr bwMode="auto">
          <a:xfrm>
            <a:off x="1" y="1"/>
            <a:ext cx="900112" cy="806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2" descr="http://fvo-vet.de/images/Logo.gif"/>
          <p:cNvPicPr>
            <a:picLocks noChangeAspect="1" noChangeArrowheads="1"/>
          </p:cNvPicPr>
          <p:nvPr/>
        </p:nvPicPr>
        <p:blipFill>
          <a:blip r:embed="rId12"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8733" y="0"/>
            <a:ext cx="1042987" cy="651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8674" name="Rectangle 20"/>
          <p:cNvSpPr>
            <a:spLocks noChangeArrowheads="1"/>
          </p:cNvSpPr>
          <p:nvPr/>
        </p:nvSpPr>
        <p:spPr bwMode="auto">
          <a:xfrm>
            <a:off x="0" y="0"/>
            <a:ext cx="1908175" cy="2420938"/>
          </a:xfrm>
          <a:prstGeom prst="rect">
            <a:avLst/>
          </a:prstGeom>
          <a:solidFill>
            <a:schemeClr val="tx1"/>
          </a:solidFill>
          <a:ln w="9525">
            <a:solidFill>
              <a:schemeClr val="tx1"/>
            </a:solidFill>
            <a:miter lim="800000"/>
            <a:headEnd/>
            <a:tailEnd/>
          </a:ln>
        </p:spPr>
        <p:txBody>
          <a:bodyPr wrap="none" anchor="ctr"/>
          <a:lstStyle/>
          <a:p>
            <a:endParaRPr lang="de-DE"/>
          </a:p>
        </p:txBody>
      </p:sp>
      <p:sp>
        <p:nvSpPr>
          <p:cNvPr id="2" name="Rechteck 1"/>
          <p:cNvSpPr/>
          <p:nvPr/>
        </p:nvSpPr>
        <p:spPr>
          <a:xfrm>
            <a:off x="0" y="1089025"/>
            <a:ext cx="2124075" cy="57689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28676" name="Rectangle 19"/>
          <p:cNvSpPr>
            <a:spLocks noChangeArrowheads="1"/>
          </p:cNvSpPr>
          <p:nvPr/>
        </p:nvSpPr>
        <p:spPr bwMode="auto">
          <a:xfrm>
            <a:off x="0" y="0"/>
            <a:ext cx="9144000" cy="620713"/>
          </a:xfrm>
          <a:prstGeom prst="rect">
            <a:avLst/>
          </a:prstGeom>
          <a:solidFill>
            <a:schemeClr val="tx1"/>
          </a:solidFill>
          <a:ln w="9525">
            <a:noFill/>
            <a:miter lim="800000"/>
            <a:headEnd/>
            <a:tailEnd/>
          </a:ln>
        </p:spPr>
        <p:txBody>
          <a:bodyPr wrap="none" anchor="ctr"/>
          <a:lstStyle/>
          <a:p>
            <a:endParaRPr lang="de-DE"/>
          </a:p>
        </p:txBody>
      </p:sp>
      <p:pic>
        <p:nvPicPr>
          <p:cNvPr id="28677" name="Picture 2" descr="Snapshot"/>
          <p:cNvPicPr>
            <a:picLocks noChangeAspect="1" noChangeArrowheads="1"/>
          </p:cNvPicPr>
          <p:nvPr/>
        </p:nvPicPr>
        <p:blipFill>
          <a:blip r:embed="rId3">
            <a:clrChange>
              <a:clrFrom>
                <a:srgbClr val="030601"/>
              </a:clrFrom>
              <a:clrTo>
                <a:srgbClr val="030601">
                  <a:alpha val="0"/>
                </a:srgbClr>
              </a:clrTo>
            </a:clrChange>
          </a:blip>
          <a:srcRect l="12630" t="24501" r="21605" b="23143"/>
          <a:stretch>
            <a:fillRect/>
          </a:stretch>
        </p:blipFill>
        <p:spPr bwMode="auto">
          <a:xfrm>
            <a:off x="1800225" y="763588"/>
            <a:ext cx="7524750" cy="5761037"/>
          </a:xfrm>
          <a:prstGeom prst="rect">
            <a:avLst/>
          </a:prstGeom>
          <a:noFill/>
          <a:ln w="9525">
            <a:noFill/>
            <a:miter lim="800000"/>
            <a:headEnd/>
            <a:tailEnd/>
          </a:ln>
        </p:spPr>
      </p:pic>
      <p:sp>
        <p:nvSpPr>
          <p:cNvPr id="356354" name="Rectangle 2"/>
          <p:cNvSpPr>
            <a:spLocks noGrp="1"/>
          </p:cNvSpPr>
          <p:nvPr>
            <p:ph type="body" sz="half" idx="4294967295"/>
          </p:nvPr>
        </p:nvSpPr>
        <p:spPr>
          <a:xfrm>
            <a:off x="6462713" y="763588"/>
            <a:ext cx="3078162" cy="2736850"/>
          </a:xfrm>
        </p:spPr>
        <p:txBody>
          <a:bodyPr/>
          <a:lstStyle/>
          <a:p>
            <a:pPr marL="533400" indent="-533400" eaLnBrk="1" hangingPunct="1">
              <a:lnSpc>
                <a:spcPct val="125000"/>
              </a:lnSpc>
              <a:buFont typeface="Arial" charset="0"/>
              <a:buNone/>
            </a:pPr>
            <a:r>
              <a:rPr lang="de-DE" altLang="de-DE" dirty="0">
                <a:solidFill>
                  <a:schemeClr val="bg1"/>
                </a:solidFill>
                <a:latin typeface="Arial Narrow" panose="020B0606020202030204" pitchFamily="34" charset="0"/>
              </a:rPr>
              <a:t>Puncta lacrimalia</a:t>
            </a:r>
          </a:p>
          <a:p>
            <a:pPr marL="533400" indent="-533400" eaLnBrk="1" hangingPunct="1">
              <a:lnSpc>
                <a:spcPct val="125000"/>
              </a:lnSpc>
              <a:buFont typeface="Arial" charset="0"/>
              <a:buNone/>
            </a:pPr>
            <a:r>
              <a:rPr lang="de-DE" altLang="de-DE" dirty="0">
                <a:solidFill>
                  <a:schemeClr val="bg1"/>
                </a:solidFill>
                <a:latin typeface="Arial Narrow" panose="020B0606020202030204" pitchFamily="34" charset="0"/>
              </a:rPr>
              <a:t>Canaliculi lacrimales</a:t>
            </a:r>
          </a:p>
          <a:p>
            <a:pPr marL="533400" indent="-533400" eaLnBrk="1" hangingPunct="1">
              <a:lnSpc>
                <a:spcPct val="125000"/>
              </a:lnSpc>
              <a:buFont typeface="Arial" charset="0"/>
              <a:buNone/>
            </a:pPr>
            <a:r>
              <a:rPr lang="de-DE" altLang="de-DE" dirty="0">
                <a:solidFill>
                  <a:schemeClr val="bg1"/>
                </a:solidFill>
                <a:latin typeface="Arial Narrow" panose="020B0606020202030204" pitchFamily="34" charset="0"/>
              </a:rPr>
              <a:t>Saccus lacrimalis</a:t>
            </a:r>
          </a:p>
          <a:p>
            <a:pPr marL="179388" lvl="1" indent="990600" eaLnBrk="1" hangingPunct="1">
              <a:spcBef>
                <a:spcPct val="0"/>
              </a:spcBef>
              <a:buFontTx/>
              <a:buNone/>
            </a:pPr>
            <a:endParaRPr lang="de-DE" altLang="de-DE" dirty="0">
              <a:solidFill>
                <a:schemeClr val="bg1"/>
              </a:solidFill>
            </a:endParaRPr>
          </a:p>
          <a:p>
            <a:pPr marL="533400" indent="-533400" eaLnBrk="1" hangingPunct="1">
              <a:buClr>
                <a:schemeClr val="tx1"/>
              </a:buClr>
              <a:buFontTx/>
              <a:buNone/>
            </a:pPr>
            <a:endParaRPr lang="de-DE" altLang="de-DE" sz="2800" dirty="0"/>
          </a:p>
          <a:p>
            <a:pPr marL="533400" indent="-533400" eaLnBrk="1" hangingPunct="1">
              <a:buClr>
                <a:schemeClr val="tx1"/>
              </a:buClr>
              <a:buFontTx/>
              <a:buNone/>
            </a:pPr>
            <a:endParaRPr lang="de-DE" altLang="de-DE" sz="2800" dirty="0"/>
          </a:p>
          <a:p>
            <a:pPr marL="533400" indent="-533400" eaLnBrk="1" hangingPunct="1">
              <a:buClr>
                <a:schemeClr val="tx1"/>
              </a:buClr>
              <a:buFontTx/>
              <a:buNone/>
            </a:pPr>
            <a:endParaRPr lang="de-DE" altLang="de-DE" dirty="0"/>
          </a:p>
          <a:p>
            <a:pPr marL="533400" indent="-533400" eaLnBrk="1" hangingPunct="1">
              <a:buClr>
                <a:schemeClr val="tx1"/>
              </a:buClr>
              <a:buFontTx/>
              <a:buNone/>
            </a:pPr>
            <a:endParaRPr lang="de-DE" altLang="de-DE" dirty="0"/>
          </a:p>
          <a:p>
            <a:pPr marL="533400" indent="-533400" eaLnBrk="1" hangingPunct="1">
              <a:buClr>
                <a:schemeClr val="tx1"/>
              </a:buClr>
              <a:buFontTx/>
              <a:buNone/>
            </a:pPr>
            <a:endParaRPr lang="de-DE" altLang="de-DE" dirty="0"/>
          </a:p>
          <a:p>
            <a:pPr marL="1730375" lvl="2" indent="-381000" eaLnBrk="1" hangingPunct="1">
              <a:buClr>
                <a:schemeClr val="tx1"/>
              </a:buClr>
              <a:buFontTx/>
              <a:buNone/>
            </a:pPr>
            <a:endParaRPr lang="de-DE" altLang="de-DE" sz="3200" dirty="0"/>
          </a:p>
        </p:txBody>
      </p:sp>
      <p:sp>
        <p:nvSpPr>
          <p:cNvPr id="356355" name="Rectangle 3"/>
          <p:cNvSpPr>
            <a:spLocks noChangeArrowheads="1"/>
          </p:cNvSpPr>
          <p:nvPr/>
        </p:nvSpPr>
        <p:spPr bwMode="auto">
          <a:xfrm>
            <a:off x="-36513" y="549275"/>
            <a:ext cx="3241676" cy="1079500"/>
          </a:xfrm>
          <a:prstGeom prst="rect">
            <a:avLst/>
          </a:prstGeom>
          <a:noFill/>
          <a:ln>
            <a:noFill/>
          </a:ln>
          <a:effectLst/>
        </p:spPr>
        <p:txBody>
          <a:bodyPr anchor="ctr"/>
          <a:lstStyle/>
          <a:p>
            <a:pPr algn="ctr" eaLnBrk="0" hangingPunct="0">
              <a:defRPr/>
            </a:pPr>
            <a:r>
              <a:rPr lang="de-DE" i="0">
                <a:solidFill>
                  <a:schemeClr val="bg1"/>
                </a:solidFill>
                <a:effectLst>
                  <a:outerShdw blurRad="38100" dist="38100" dir="2700000" algn="tl">
                    <a:srgbClr val="EEECE1"/>
                  </a:outerShdw>
                </a:effectLst>
              </a:rPr>
              <a:t>VERLAUF DER TRÄNENWEGE</a:t>
            </a:r>
            <a:r>
              <a:rPr lang="de-DE">
                <a:solidFill>
                  <a:schemeClr val="bg1"/>
                </a:solidFill>
                <a:effectLst>
                  <a:outerShdw blurRad="38100" dist="38100" dir="2700000" algn="tl">
                    <a:srgbClr val="EEECE1"/>
                  </a:outerShdw>
                </a:effectLst>
              </a:rPr>
              <a:t> </a:t>
            </a:r>
          </a:p>
        </p:txBody>
      </p:sp>
      <p:sp>
        <p:nvSpPr>
          <p:cNvPr id="356357" name="Rectangle 5"/>
          <p:cNvSpPr>
            <a:spLocks noChangeArrowheads="1"/>
          </p:cNvSpPr>
          <p:nvPr/>
        </p:nvSpPr>
        <p:spPr bwMode="auto">
          <a:xfrm>
            <a:off x="4479925" y="1020763"/>
            <a:ext cx="184150" cy="641350"/>
          </a:xfrm>
          <a:prstGeom prst="rect">
            <a:avLst/>
          </a:prstGeom>
          <a:noFill/>
          <a:ln>
            <a:noFill/>
          </a:ln>
          <a:effectLst/>
        </p:spPr>
        <p:txBody>
          <a:bodyPr wrap="none" anchor="ctr">
            <a:spAutoFit/>
          </a:bodyPr>
          <a:lstStyle/>
          <a:p>
            <a:pPr algn="ctr">
              <a:defRPr/>
            </a:pPr>
            <a:endParaRPr lang="de-DE">
              <a:effectLst>
                <a:outerShdw blurRad="38100" dist="38100" dir="2700000" algn="tl">
                  <a:srgbClr val="000000">
                    <a:alpha val="43137"/>
                  </a:srgbClr>
                </a:outerShdw>
              </a:effectLst>
              <a:cs typeface="+mn-cs"/>
            </a:endParaRPr>
          </a:p>
        </p:txBody>
      </p:sp>
      <p:sp>
        <p:nvSpPr>
          <p:cNvPr id="370691" name="Rectangle 3"/>
          <p:cNvSpPr>
            <a:spLocks/>
          </p:cNvSpPr>
          <p:nvPr/>
        </p:nvSpPr>
        <p:spPr bwMode="auto">
          <a:xfrm>
            <a:off x="0" y="3716338"/>
            <a:ext cx="8893175" cy="2722562"/>
          </a:xfrm>
          <a:prstGeom prst="rect">
            <a:avLst/>
          </a:prstGeom>
          <a:noFill/>
          <a:ln w="9525">
            <a:noFill/>
            <a:miter lim="800000"/>
            <a:headEnd/>
            <a:tailEnd/>
          </a:ln>
        </p:spPr>
        <p:txBody>
          <a:bodyPr/>
          <a:lstStyle/>
          <a:p>
            <a:pPr marL="533400" indent="-533400">
              <a:lnSpc>
                <a:spcPct val="125000"/>
              </a:lnSpc>
              <a:spcBef>
                <a:spcPct val="20000"/>
              </a:spcBef>
              <a:buFont typeface="Arial" charset="0"/>
              <a:buNone/>
            </a:pPr>
            <a:r>
              <a:rPr lang="de-DE" altLang="de-DE" sz="2400" i="0" dirty="0">
                <a:solidFill>
                  <a:schemeClr val="bg1"/>
                </a:solidFill>
                <a:latin typeface="Arial Narrow" panose="020B0606020202030204" pitchFamily="34" charset="0"/>
              </a:rPr>
              <a:t>Ductus nasolacrimalis</a:t>
            </a:r>
          </a:p>
          <a:p>
            <a:pPr marL="533400" indent="-533400">
              <a:lnSpc>
                <a:spcPct val="125000"/>
              </a:lnSpc>
              <a:spcBef>
                <a:spcPct val="20000"/>
              </a:spcBef>
              <a:buFont typeface="Arial" charset="0"/>
              <a:buNone/>
            </a:pPr>
            <a:r>
              <a:rPr lang="de-DE" altLang="de-DE" sz="2400" i="0" dirty="0">
                <a:solidFill>
                  <a:schemeClr val="bg1"/>
                </a:solidFill>
                <a:latin typeface="Arial Narrow" panose="020B0606020202030204" pitchFamily="34" charset="0"/>
              </a:rPr>
              <a:t>	- Anfangsteil</a:t>
            </a:r>
          </a:p>
          <a:p>
            <a:pPr marL="533400" indent="-533400">
              <a:lnSpc>
                <a:spcPct val="125000"/>
              </a:lnSpc>
              <a:spcBef>
                <a:spcPct val="20000"/>
              </a:spcBef>
              <a:buFont typeface="Arial" charset="0"/>
              <a:buNone/>
            </a:pPr>
            <a:r>
              <a:rPr lang="de-DE" altLang="de-DE" sz="2400" i="0" dirty="0">
                <a:solidFill>
                  <a:schemeClr val="bg1"/>
                </a:solidFill>
                <a:latin typeface="Arial Narrow" panose="020B0606020202030204" pitchFamily="34" charset="0"/>
              </a:rPr>
              <a:t>	- Mittelteil</a:t>
            </a:r>
          </a:p>
          <a:p>
            <a:pPr marL="533400" indent="-533400">
              <a:lnSpc>
                <a:spcPct val="125000"/>
              </a:lnSpc>
              <a:spcBef>
                <a:spcPct val="20000"/>
              </a:spcBef>
              <a:buFont typeface="Arial" charset="0"/>
              <a:buNone/>
            </a:pPr>
            <a:r>
              <a:rPr lang="de-DE" altLang="de-DE" sz="2400" i="0" dirty="0">
                <a:solidFill>
                  <a:schemeClr val="bg1"/>
                </a:solidFill>
                <a:latin typeface="Arial Narrow" panose="020B0606020202030204" pitchFamily="34" charset="0"/>
              </a:rPr>
              <a:t>	- Endteil</a:t>
            </a:r>
          </a:p>
          <a:p>
            <a:pPr marL="533400" indent="-533400">
              <a:lnSpc>
                <a:spcPct val="125000"/>
              </a:lnSpc>
              <a:spcBef>
                <a:spcPct val="20000"/>
              </a:spcBef>
              <a:buFont typeface="Arial" charset="0"/>
              <a:buNone/>
            </a:pPr>
            <a:r>
              <a:rPr lang="de-DE" altLang="de-DE" sz="2400" i="0" dirty="0">
                <a:solidFill>
                  <a:schemeClr val="bg1"/>
                </a:solidFill>
                <a:latin typeface="Arial Narrow" panose="020B0606020202030204" pitchFamily="34" charset="0"/>
              </a:rPr>
              <a:t>Ostium nasolacrimale</a:t>
            </a:r>
            <a:endParaRPr lang="de-DE" altLang="de-DE" sz="2800" i="0" dirty="0">
              <a:latin typeface="Arial Narrow" panose="020B0606020202030204" pitchFamily="34" charset="0"/>
            </a:endParaRPr>
          </a:p>
        </p:txBody>
      </p:sp>
      <p:pic>
        <p:nvPicPr>
          <p:cNvPr id="370696" name="Picture 8"/>
          <p:cNvPicPr>
            <a:picLocks noChangeAspect="1" noChangeArrowheads="1"/>
          </p:cNvPicPr>
          <p:nvPr/>
        </p:nvPicPr>
        <p:blipFill>
          <a:blip r:embed="rId4"/>
          <a:srcRect t="42413" r="69290" b="10709"/>
          <a:stretch>
            <a:fillRect/>
          </a:stretch>
        </p:blipFill>
        <p:spPr bwMode="auto">
          <a:xfrm>
            <a:off x="-180975" y="-100013"/>
            <a:ext cx="3167063" cy="3624263"/>
          </a:xfrm>
          <a:prstGeom prst="rect">
            <a:avLst/>
          </a:prstGeom>
          <a:noFill/>
          <a:ln w="9525">
            <a:noFill/>
            <a:miter lim="800000"/>
            <a:headEnd/>
            <a:tailEnd/>
          </a:ln>
        </p:spPr>
      </p:pic>
      <p:pic>
        <p:nvPicPr>
          <p:cNvPr id="370697" name="Picture 9"/>
          <p:cNvPicPr>
            <a:picLocks noChangeAspect="1" noChangeArrowheads="1"/>
          </p:cNvPicPr>
          <p:nvPr/>
        </p:nvPicPr>
        <p:blipFill>
          <a:blip r:embed="rId5"/>
          <a:srcRect l="3465" t="33820" r="62068" b="36298"/>
          <a:stretch>
            <a:fillRect/>
          </a:stretch>
        </p:blipFill>
        <p:spPr bwMode="auto">
          <a:xfrm>
            <a:off x="107950" y="188913"/>
            <a:ext cx="2663825" cy="3068637"/>
          </a:xfrm>
          <a:prstGeom prst="rect">
            <a:avLst/>
          </a:prstGeom>
          <a:noFill/>
          <a:ln w="9525">
            <a:noFill/>
            <a:miter lim="800000"/>
            <a:headEnd/>
            <a:tailEnd/>
          </a:ln>
        </p:spPr>
      </p:pic>
      <p:pic>
        <p:nvPicPr>
          <p:cNvPr id="370698" name="Picture 10"/>
          <p:cNvPicPr>
            <a:picLocks noChangeAspect="1" noChangeArrowheads="1"/>
          </p:cNvPicPr>
          <p:nvPr/>
        </p:nvPicPr>
        <p:blipFill>
          <a:blip r:embed="rId6"/>
          <a:srcRect l="60077" t="3720" r="13731" b="56586"/>
          <a:stretch>
            <a:fillRect/>
          </a:stretch>
        </p:blipFill>
        <p:spPr bwMode="auto">
          <a:xfrm>
            <a:off x="34925" y="260350"/>
            <a:ext cx="2700338" cy="3065463"/>
          </a:xfrm>
          <a:prstGeom prst="rect">
            <a:avLst/>
          </a:prstGeom>
          <a:noFill/>
          <a:ln w="9525">
            <a:noFill/>
            <a:miter lim="800000"/>
            <a:headEnd/>
            <a:tailEnd/>
          </a:ln>
        </p:spPr>
      </p:pic>
      <p:pic>
        <p:nvPicPr>
          <p:cNvPr id="370699" name="Picture 11"/>
          <p:cNvPicPr>
            <a:picLocks noChangeAspect="1" noChangeArrowheads="1"/>
          </p:cNvPicPr>
          <p:nvPr/>
        </p:nvPicPr>
        <p:blipFill>
          <a:blip r:embed="rId6"/>
          <a:srcRect l="31653" t="45447" r="43103" b="14697"/>
          <a:stretch>
            <a:fillRect/>
          </a:stretch>
        </p:blipFill>
        <p:spPr bwMode="auto">
          <a:xfrm>
            <a:off x="34925" y="188913"/>
            <a:ext cx="2592388" cy="3068637"/>
          </a:xfrm>
          <a:prstGeom prst="rect">
            <a:avLst/>
          </a:prstGeom>
          <a:noFill/>
          <a:ln w="9525">
            <a:noFill/>
            <a:miter lim="800000"/>
            <a:headEnd/>
            <a:tailEnd/>
          </a:ln>
        </p:spPr>
      </p:pic>
      <p:sp>
        <p:nvSpPr>
          <p:cNvPr id="41996" name="Line 12"/>
          <p:cNvSpPr>
            <a:spLocks noChangeShapeType="1"/>
          </p:cNvSpPr>
          <p:nvPr/>
        </p:nvSpPr>
        <p:spPr bwMode="auto">
          <a:xfrm flipH="1">
            <a:off x="4140200" y="1989138"/>
            <a:ext cx="287338" cy="215900"/>
          </a:xfrm>
          <a:prstGeom prst="line">
            <a:avLst/>
          </a:prstGeom>
          <a:noFill/>
          <a:ln w="57150">
            <a:solidFill>
              <a:schemeClr val="bg1"/>
            </a:solidFill>
            <a:round/>
            <a:headEnd/>
            <a:tailEnd type="triangle" w="med" len="med"/>
          </a:ln>
        </p:spPr>
        <p:txBody>
          <a:bodyPr/>
          <a:lstStyle/>
          <a:p>
            <a:endParaRPr lang="de-DE"/>
          </a:p>
        </p:txBody>
      </p:sp>
      <p:sp>
        <p:nvSpPr>
          <p:cNvPr id="41997" name="Line 13"/>
          <p:cNvSpPr>
            <a:spLocks noChangeShapeType="1"/>
          </p:cNvSpPr>
          <p:nvPr/>
        </p:nvSpPr>
        <p:spPr bwMode="auto">
          <a:xfrm flipV="1">
            <a:off x="3708400" y="2492375"/>
            <a:ext cx="215900" cy="287338"/>
          </a:xfrm>
          <a:prstGeom prst="line">
            <a:avLst/>
          </a:prstGeom>
          <a:noFill/>
          <a:ln w="57150">
            <a:solidFill>
              <a:schemeClr val="bg1"/>
            </a:solidFill>
            <a:round/>
            <a:headEnd/>
            <a:tailEnd type="triangle" w="med" len="med"/>
          </a:ln>
        </p:spPr>
        <p:txBody>
          <a:bodyPr/>
          <a:lstStyle/>
          <a:p>
            <a:endParaRPr lang="de-DE"/>
          </a:p>
        </p:txBody>
      </p:sp>
      <p:sp>
        <p:nvSpPr>
          <p:cNvPr id="41998" name="Line 14"/>
          <p:cNvSpPr>
            <a:spLocks noChangeShapeType="1"/>
          </p:cNvSpPr>
          <p:nvPr/>
        </p:nvSpPr>
        <p:spPr bwMode="auto">
          <a:xfrm flipH="1">
            <a:off x="4140200" y="2276475"/>
            <a:ext cx="287338" cy="215900"/>
          </a:xfrm>
          <a:prstGeom prst="line">
            <a:avLst/>
          </a:prstGeom>
          <a:noFill/>
          <a:ln w="57150">
            <a:solidFill>
              <a:schemeClr val="bg1"/>
            </a:solidFill>
            <a:round/>
            <a:headEnd/>
            <a:tailEnd type="triangle" w="med" len="med"/>
          </a:ln>
        </p:spPr>
        <p:txBody>
          <a:bodyPr/>
          <a:lstStyle/>
          <a:p>
            <a:endParaRPr lang="de-DE"/>
          </a:p>
        </p:txBody>
      </p:sp>
      <p:sp>
        <p:nvSpPr>
          <p:cNvPr id="41999" name="Line 15"/>
          <p:cNvSpPr>
            <a:spLocks noChangeShapeType="1"/>
          </p:cNvSpPr>
          <p:nvPr/>
        </p:nvSpPr>
        <p:spPr bwMode="auto">
          <a:xfrm flipV="1">
            <a:off x="3851275" y="2781300"/>
            <a:ext cx="215900" cy="287338"/>
          </a:xfrm>
          <a:prstGeom prst="line">
            <a:avLst/>
          </a:prstGeom>
          <a:noFill/>
          <a:ln w="57150">
            <a:solidFill>
              <a:schemeClr val="bg1"/>
            </a:solidFill>
            <a:round/>
            <a:headEnd/>
            <a:tailEnd type="triangle" w="med" len="med"/>
          </a:ln>
        </p:spPr>
        <p:txBody>
          <a:bodyPr/>
          <a:lstStyle/>
          <a:p>
            <a:endParaRPr lang="de-DE"/>
          </a:p>
        </p:txBody>
      </p:sp>
      <p:sp>
        <p:nvSpPr>
          <p:cNvPr id="42000" name="Line 16"/>
          <p:cNvSpPr>
            <a:spLocks noChangeShapeType="1"/>
          </p:cNvSpPr>
          <p:nvPr/>
        </p:nvSpPr>
        <p:spPr bwMode="auto">
          <a:xfrm flipV="1">
            <a:off x="5508625" y="3357563"/>
            <a:ext cx="0" cy="358775"/>
          </a:xfrm>
          <a:prstGeom prst="line">
            <a:avLst/>
          </a:prstGeom>
          <a:noFill/>
          <a:ln w="57150">
            <a:solidFill>
              <a:schemeClr val="bg1"/>
            </a:solidFill>
            <a:round/>
            <a:headEnd/>
            <a:tailEnd type="triangle" w="med" len="med"/>
          </a:ln>
        </p:spPr>
        <p:txBody>
          <a:bodyPr/>
          <a:lstStyle/>
          <a:p>
            <a:endParaRPr lang="de-DE"/>
          </a:p>
        </p:txBody>
      </p:sp>
      <p:sp>
        <p:nvSpPr>
          <p:cNvPr id="42001" name="Line 17"/>
          <p:cNvSpPr>
            <a:spLocks noChangeShapeType="1"/>
          </p:cNvSpPr>
          <p:nvPr/>
        </p:nvSpPr>
        <p:spPr bwMode="auto">
          <a:xfrm flipH="1" flipV="1">
            <a:off x="6732588" y="3429000"/>
            <a:ext cx="0" cy="360363"/>
          </a:xfrm>
          <a:prstGeom prst="line">
            <a:avLst/>
          </a:prstGeom>
          <a:noFill/>
          <a:ln w="57150">
            <a:solidFill>
              <a:schemeClr val="bg1"/>
            </a:solidFill>
            <a:round/>
            <a:headEnd/>
            <a:tailEnd type="triangle" w="med" len="med"/>
          </a:ln>
        </p:spPr>
        <p:txBody>
          <a:bodyPr/>
          <a:lstStyle/>
          <a:p>
            <a:endParaRPr lang="de-DE"/>
          </a:p>
        </p:txBody>
      </p:sp>
      <p:sp>
        <p:nvSpPr>
          <p:cNvPr id="42002" name="Line 18"/>
          <p:cNvSpPr>
            <a:spLocks noChangeShapeType="1"/>
          </p:cNvSpPr>
          <p:nvPr/>
        </p:nvSpPr>
        <p:spPr bwMode="auto">
          <a:xfrm flipH="1" flipV="1">
            <a:off x="8388350" y="3860800"/>
            <a:ext cx="0" cy="360363"/>
          </a:xfrm>
          <a:prstGeom prst="line">
            <a:avLst/>
          </a:prstGeom>
          <a:noFill/>
          <a:ln w="57150">
            <a:solidFill>
              <a:schemeClr val="bg1"/>
            </a:solidFill>
            <a:round/>
            <a:headEnd/>
            <a:tailEnd type="triangle" w="med" len="med"/>
          </a:ln>
        </p:spPr>
        <p:txBody>
          <a:bodyP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3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635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63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9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199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199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998"/>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7069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199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00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7069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200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70697"/>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4199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42000"/>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4200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7069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200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42001"/>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70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p:bldP spid="41996" grpId="0" animBg="1"/>
      <p:bldP spid="41996" grpId="1" animBg="1"/>
      <p:bldP spid="41997" grpId="0" animBg="1"/>
      <p:bldP spid="41997" grpId="1" animBg="1"/>
      <p:bldP spid="41998" grpId="0" animBg="1"/>
      <p:bldP spid="41998" grpId="1" animBg="1"/>
      <p:bldP spid="41999" grpId="0" animBg="1"/>
      <p:bldP spid="41999" grpId="1" animBg="1"/>
      <p:bldP spid="42000" grpId="0" animBg="1"/>
      <p:bldP spid="42000" grpId="1" animBg="1"/>
      <p:bldP spid="42001" grpId="0" animBg="1"/>
      <p:bldP spid="42001" grpId="1" animBg="1"/>
      <p:bldP spid="42002" grpId="0" animBg="1"/>
      <p:bldP spid="4200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4" name="Rectangle 14"/>
          <p:cNvSpPr>
            <a:spLocks noChangeArrowheads="1"/>
          </p:cNvSpPr>
          <p:nvPr/>
        </p:nvSpPr>
        <p:spPr bwMode="auto">
          <a:xfrm>
            <a:off x="0" y="520700"/>
            <a:ext cx="9144000" cy="6337300"/>
          </a:xfrm>
          <a:prstGeom prst="rect">
            <a:avLst/>
          </a:prstGeom>
          <a:solidFill>
            <a:schemeClr val="tx1"/>
          </a:solidFill>
          <a:ln w="9525">
            <a:noFill/>
            <a:miter lim="800000"/>
            <a:headEnd/>
            <a:tailEnd/>
          </a:ln>
        </p:spPr>
        <p:txBody>
          <a:bodyPr wrap="none" anchor="ctr"/>
          <a:lstStyle/>
          <a:p>
            <a:pPr algn="ctr">
              <a:defRPr/>
            </a:pPr>
            <a:endParaRPr lang="de-DE" sz="2000">
              <a:latin typeface="+mj-lt"/>
            </a:endParaRPr>
          </a:p>
        </p:txBody>
      </p:sp>
      <p:pic>
        <p:nvPicPr>
          <p:cNvPr id="30723" name="Picture 23" descr="Snapshot2"/>
          <p:cNvPicPr>
            <a:picLocks noChangeAspect="1" noChangeArrowheads="1"/>
          </p:cNvPicPr>
          <p:nvPr/>
        </p:nvPicPr>
        <p:blipFill>
          <a:blip r:embed="rId3"/>
          <a:srcRect l="17711" t="16576" r="29068" b="17429"/>
          <a:stretch>
            <a:fillRect/>
          </a:stretch>
        </p:blipFill>
        <p:spPr bwMode="auto">
          <a:xfrm>
            <a:off x="0" y="908050"/>
            <a:ext cx="3833813" cy="4752975"/>
          </a:xfrm>
          <a:prstGeom prst="rect">
            <a:avLst/>
          </a:prstGeom>
          <a:noFill/>
          <a:ln w="9525">
            <a:noFill/>
            <a:miter lim="800000"/>
            <a:headEnd/>
            <a:tailEnd/>
          </a:ln>
        </p:spPr>
      </p:pic>
      <p:pic>
        <p:nvPicPr>
          <p:cNvPr id="30724" name="Picture 2" descr="Snapshot"/>
          <p:cNvPicPr>
            <a:picLocks noChangeAspect="1" noChangeArrowheads="1"/>
          </p:cNvPicPr>
          <p:nvPr/>
        </p:nvPicPr>
        <p:blipFill>
          <a:blip r:embed="rId4">
            <a:clrChange>
              <a:clrFrom>
                <a:srgbClr val="030601"/>
              </a:clrFrom>
              <a:clrTo>
                <a:srgbClr val="030601">
                  <a:alpha val="0"/>
                </a:srgbClr>
              </a:clrTo>
            </a:clrChange>
          </a:blip>
          <a:srcRect l="14359" t="24501" r="23775" b="23143"/>
          <a:stretch>
            <a:fillRect/>
          </a:stretch>
        </p:blipFill>
        <p:spPr bwMode="auto">
          <a:xfrm>
            <a:off x="3960813" y="1316038"/>
            <a:ext cx="5219700" cy="4418012"/>
          </a:xfrm>
          <a:prstGeom prst="rect">
            <a:avLst/>
          </a:prstGeom>
          <a:noFill/>
          <a:ln w="9525">
            <a:noFill/>
            <a:miter lim="800000"/>
            <a:headEnd/>
            <a:tailEnd/>
          </a:ln>
        </p:spPr>
      </p:pic>
      <p:sp>
        <p:nvSpPr>
          <p:cNvPr id="28677" name="Text Box 6"/>
          <p:cNvSpPr txBox="1">
            <a:spLocks noChangeArrowheads="1"/>
          </p:cNvSpPr>
          <p:nvPr/>
        </p:nvSpPr>
        <p:spPr bwMode="auto">
          <a:xfrm>
            <a:off x="1692275" y="2011363"/>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dirty="0">
                <a:solidFill>
                  <a:schemeClr val="bg1"/>
                </a:solidFill>
                <a:latin typeface="Arial Narrow" panose="020B0606020202030204" pitchFamily="34" charset="0"/>
              </a:rPr>
              <a:t>1</a:t>
            </a:r>
          </a:p>
        </p:txBody>
      </p:sp>
      <p:sp>
        <p:nvSpPr>
          <p:cNvPr id="28678" name="Text Box 7"/>
          <p:cNvSpPr txBox="1">
            <a:spLocks noChangeArrowheads="1"/>
          </p:cNvSpPr>
          <p:nvPr/>
        </p:nvSpPr>
        <p:spPr bwMode="auto">
          <a:xfrm>
            <a:off x="1692275" y="2300288"/>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a:solidFill>
                  <a:schemeClr val="bg1"/>
                </a:solidFill>
                <a:latin typeface="Arial Narrow" panose="020B0606020202030204" pitchFamily="34" charset="0"/>
              </a:rPr>
              <a:t>2</a:t>
            </a:r>
          </a:p>
        </p:txBody>
      </p:sp>
      <p:sp>
        <p:nvSpPr>
          <p:cNvPr id="28679" name="Text Box 8"/>
          <p:cNvSpPr txBox="1">
            <a:spLocks noChangeArrowheads="1"/>
          </p:cNvSpPr>
          <p:nvPr/>
        </p:nvSpPr>
        <p:spPr bwMode="auto">
          <a:xfrm>
            <a:off x="5472113" y="2079625"/>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a:solidFill>
                  <a:schemeClr val="bg1"/>
                </a:solidFill>
                <a:latin typeface="Arial Narrow" panose="020B0606020202030204" pitchFamily="34" charset="0"/>
              </a:rPr>
              <a:t>1</a:t>
            </a:r>
          </a:p>
        </p:txBody>
      </p:sp>
      <p:sp>
        <p:nvSpPr>
          <p:cNvPr id="28680" name="Text Box 9"/>
          <p:cNvSpPr txBox="1">
            <a:spLocks noChangeArrowheads="1"/>
          </p:cNvSpPr>
          <p:nvPr/>
        </p:nvSpPr>
        <p:spPr bwMode="auto">
          <a:xfrm>
            <a:off x="5472113" y="2319338"/>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a:solidFill>
                  <a:schemeClr val="bg1"/>
                </a:solidFill>
                <a:latin typeface="Arial Narrow" panose="020B0606020202030204" pitchFamily="34" charset="0"/>
              </a:rPr>
              <a:t>2</a:t>
            </a:r>
          </a:p>
        </p:txBody>
      </p:sp>
      <p:sp>
        <p:nvSpPr>
          <p:cNvPr id="28681" name="Text Box 10"/>
          <p:cNvSpPr txBox="1">
            <a:spLocks noChangeArrowheads="1"/>
          </p:cNvSpPr>
          <p:nvPr/>
        </p:nvSpPr>
        <p:spPr bwMode="auto">
          <a:xfrm>
            <a:off x="5832475" y="2728913"/>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a:solidFill>
                  <a:schemeClr val="bg1"/>
                </a:solidFill>
                <a:latin typeface="Arial Narrow" panose="020B0606020202030204" pitchFamily="34" charset="0"/>
              </a:rPr>
              <a:t>3</a:t>
            </a:r>
          </a:p>
        </p:txBody>
      </p:sp>
      <p:sp>
        <p:nvSpPr>
          <p:cNvPr id="28682" name="Text Box 11"/>
          <p:cNvSpPr txBox="1">
            <a:spLocks noChangeArrowheads="1"/>
          </p:cNvSpPr>
          <p:nvPr/>
        </p:nvSpPr>
        <p:spPr bwMode="auto">
          <a:xfrm>
            <a:off x="1692275" y="2636838"/>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a:solidFill>
                  <a:schemeClr val="bg1"/>
                </a:solidFill>
                <a:latin typeface="Arial Narrow" panose="020B0606020202030204" pitchFamily="34" charset="0"/>
              </a:rPr>
              <a:t>3</a:t>
            </a:r>
          </a:p>
        </p:txBody>
      </p:sp>
      <p:sp>
        <p:nvSpPr>
          <p:cNvPr id="28683" name="Text Box 12"/>
          <p:cNvSpPr txBox="1">
            <a:spLocks noChangeArrowheads="1"/>
          </p:cNvSpPr>
          <p:nvPr/>
        </p:nvSpPr>
        <p:spPr bwMode="auto">
          <a:xfrm>
            <a:off x="3276600" y="5373216"/>
            <a:ext cx="5832475" cy="1456809"/>
          </a:xfrm>
          <a:prstGeom prst="rect">
            <a:avLst/>
          </a:prstGeom>
          <a:noFill/>
          <a:ln w="9525">
            <a:noFill/>
            <a:miter lim="800000"/>
            <a:headEnd/>
            <a:tailEnd/>
          </a:ln>
        </p:spPr>
        <p:txBody>
          <a:bodyPr>
            <a:spAutoFit/>
          </a:bodyPr>
          <a:lstStyle/>
          <a:p>
            <a:pPr>
              <a:spcBef>
                <a:spcPts val="1000"/>
              </a:spcBef>
              <a:defRPr/>
            </a:pPr>
            <a:r>
              <a:rPr lang="de-DE" altLang="de-DE" sz="2400" i="0" dirty="0">
                <a:solidFill>
                  <a:schemeClr val="bg1"/>
                </a:solidFill>
                <a:latin typeface="Arial Narrow" panose="020B0606020202030204" pitchFamily="34" charset="0"/>
              </a:rPr>
              <a:t>1   Tränenkanälchen</a:t>
            </a:r>
          </a:p>
          <a:p>
            <a:pPr>
              <a:spcBef>
                <a:spcPts val="1000"/>
              </a:spcBef>
              <a:defRPr/>
            </a:pPr>
            <a:r>
              <a:rPr lang="de-DE" altLang="de-DE" sz="2400" i="0" dirty="0">
                <a:solidFill>
                  <a:schemeClr val="bg1"/>
                </a:solidFill>
                <a:latin typeface="Arial Narrow" panose="020B0606020202030204" pitchFamily="34" charset="0"/>
              </a:rPr>
              <a:t>2   Tränensack</a:t>
            </a:r>
          </a:p>
          <a:p>
            <a:pPr>
              <a:spcBef>
                <a:spcPts val="1000"/>
              </a:spcBef>
              <a:defRPr/>
            </a:pPr>
            <a:r>
              <a:rPr lang="de-DE" altLang="de-DE" sz="2400" i="0" dirty="0">
                <a:solidFill>
                  <a:schemeClr val="bg1"/>
                </a:solidFill>
                <a:latin typeface="Arial Narrow" panose="020B0606020202030204" pitchFamily="34" charset="0"/>
              </a:rPr>
              <a:t>3   Tränennasengang</a:t>
            </a:r>
          </a:p>
        </p:txBody>
      </p:sp>
      <p:sp>
        <p:nvSpPr>
          <p:cNvPr id="28684" name="Rectangle 14"/>
          <p:cNvSpPr>
            <a:spLocks noChangeArrowheads="1"/>
          </p:cNvSpPr>
          <p:nvPr/>
        </p:nvSpPr>
        <p:spPr bwMode="auto">
          <a:xfrm>
            <a:off x="0" y="0"/>
            <a:ext cx="9144000" cy="620713"/>
          </a:xfrm>
          <a:prstGeom prst="rect">
            <a:avLst/>
          </a:prstGeom>
          <a:solidFill>
            <a:schemeClr val="tx1"/>
          </a:solidFill>
          <a:ln w="9525">
            <a:noFill/>
            <a:miter lim="800000"/>
            <a:headEnd/>
            <a:tailEnd/>
          </a:ln>
        </p:spPr>
        <p:txBody>
          <a:bodyPr wrap="none" anchor="ctr"/>
          <a:lstStyle/>
          <a:p>
            <a:pPr>
              <a:defRPr/>
            </a:pPr>
            <a:endParaRPr lang="de-DE" sz="2000">
              <a:latin typeface="+mj-lt"/>
            </a:endParaRPr>
          </a:p>
        </p:txBody>
      </p:sp>
      <p:sp>
        <p:nvSpPr>
          <p:cNvPr id="2" name="Titel 1"/>
          <p:cNvSpPr>
            <a:spLocks/>
          </p:cNvSpPr>
          <p:nvPr/>
        </p:nvSpPr>
        <p:spPr bwMode="auto">
          <a:xfrm>
            <a:off x="455613" y="269776"/>
            <a:ext cx="8229600" cy="1143000"/>
          </a:xfrm>
          <a:prstGeom prst="rect">
            <a:avLst/>
          </a:prstGeom>
          <a:noFill/>
          <a:ln w="9525">
            <a:noFill/>
            <a:miter lim="800000"/>
            <a:headEnd/>
            <a:tailEnd/>
          </a:ln>
        </p:spPr>
        <p:txBody>
          <a:bodyPr anchor="ctr"/>
          <a:lstStyle/>
          <a:p>
            <a:pPr algn="ctr">
              <a:defRPr/>
            </a:pPr>
            <a:r>
              <a:rPr lang="de-DE" altLang="de-DE" i="0" dirty="0">
                <a:solidFill>
                  <a:schemeClr val="bg1"/>
                </a:solidFill>
                <a:effectLst>
                  <a:outerShdw blurRad="38100" dist="38100" dir="2700000" algn="tl">
                    <a:srgbClr val="C0C0C0"/>
                  </a:outerShdw>
                </a:effectLst>
                <a:latin typeface="+mj-lt"/>
                <a:ea typeface="+mj-ea"/>
                <a:cs typeface="+mj-cs"/>
              </a:rPr>
              <a:t>VERLAUF DER TRÄNENWEGE</a:t>
            </a:r>
          </a:p>
        </p:txBody>
      </p:sp>
      <p:pic>
        <p:nvPicPr>
          <p:cNvPr id="15" name="Picture 4" descr="yoga-hund-mops-dog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3369" r="25231"/>
          <a:stretch/>
        </p:blipFill>
        <p:spPr bwMode="auto">
          <a:xfrm>
            <a:off x="1" y="1"/>
            <a:ext cx="900112" cy="806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2" descr="http://fvo-vet.de/images/Logo.gif"/>
          <p:cNvPicPr>
            <a:picLocks noChangeAspect="1" noChangeArrowheads="1"/>
          </p:cNvPicPr>
          <p:nvPr/>
        </p:nvPicPr>
        <p:blipFill>
          <a:blip r:embed="rId7"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1129" y="44624"/>
            <a:ext cx="936575" cy="585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hteck 18"/>
          <p:cNvSpPr/>
          <p:nvPr/>
        </p:nvSpPr>
        <p:spPr>
          <a:xfrm>
            <a:off x="0" y="0"/>
            <a:ext cx="21240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32771" name="Rectangle 19"/>
          <p:cNvSpPr>
            <a:spLocks noChangeArrowheads="1"/>
          </p:cNvSpPr>
          <p:nvPr/>
        </p:nvSpPr>
        <p:spPr bwMode="auto">
          <a:xfrm>
            <a:off x="0" y="0"/>
            <a:ext cx="9144000" cy="620713"/>
          </a:xfrm>
          <a:prstGeom prst="rect">
            <a:avLst/>
          </a:prstGeom>
          <a:solidFill>
            <a:schemeClr val="tx1"/>
          </a:solidFill>
          <a:ln w="9525">
            <a:noFill/>
            <a:miter lim="800000"/>
            <a:headEnd/>
            <a:tailEnd/>
          </a:ln>
        </p:spPr>
        <p:txBody>
          <a:bodyPr wrap="none" anchor="ctr"/>
          <a:lstStyle/>
          <a:p>
            <a:endParaRPr lang="de-DE"/>
          </a:p>
        </p:txBody>
      </p:sp>
      <p:sp>
        <p:nvSpPr>
          <p:cNvPr id="2" name="Titel 1"/>
          <p:cNvSpPr>
            <a:spLocks/>
          </p:cNvSpPr>
          <p:nvPr/>
        </p:nvSpPr>
        <p:spPr bwMode="auto">
          <a:xfrm>
            <a:off x="455613" y="269776"/>
            <a:ext cx="8229600" cy="1143000"/>
          </a:xfrm>
          <a:prstGeom prst="rect">
            <a:avLst/>
          </a:prstGeom>
          <a:noFill/>
          <a:ln w="9525">
            <a:noFill/>
            <a:miter lim="800000"/>
            <a:headEnd/>
            <a:tailEnd/>
          </a:ln>
        </p:spPr>
        <p:txBody>
          <a:bodyPr anchor="ctr"/>
          <a:lstStyle/>
          <a:p>
            <a:pPr algn="ctr">
              <a:defRPr/>
            </a:pPr>
            <a:r>
              <a:rPr lang="de-DE" altLang="de-DE" i="0" dirty="0">
                <a:solidFill>
                  <a:schemeClr val="bg1"/>
                </a:solidFill>
                <a:effectLst>
                  <a:outerShdw blurRad="38100" dist="38100" dir="2700000" algn="tl">
                    <a:srgbClr val="C0C0C0"/>
                  </a:outerShdw>
                </a:effectLst>
                <a:latin typeface="+mj-lt"/>
                <a:ea typeface="+mj-ea"/>
                <a:cs typeface="+mj-cs"/>
              </a:rPr>
              <a:t>VERLAUF DER TRÄNENWEGE</a:t>
            </a:r>
          </a:p>
        </p:txBody>
      </p:sp>
      <p:pic>
        <p:nvPicPr>
          <p:cNvPr id="32773" name="Picture 7" descr="Snapshot04gimp"/>
          <p:cNvPicPr>
            <a:picLocks noChangeAspect="1" noChangeArrowheads="1"/>
          </p:cNvPicPr>
          <p:nvPr/>
        </p:nvPicPr>
        <p:blipFill>
          <a:blip r:embed="rId3"/>
          <a:srcRect l="20459" r="15388" b="10474"/>
          <a:stretch>
            <a:fillRect/>
          </a:stretch>
        </p:blipFill>
        <p:spPr bwMode="auto">
          <a:xfrm rot="-220952">
            <a:off x="4787900" y="1125538"/>
            <a:ext cx="3527425" cy="4922837"/>
          </a:xfrm>
          <a:prstGeom prst="rect">
            <a:avLst/>
          </a:prstGeom>
          <a:noFill/>
          <a:ln w="9525">
            <a:noFill/>
            <a:miter lim="800000"/>
            <a:headEnd/>
            <a:tailEnd/>
          </a:ln>
        </p:spPr>
      </p:pic>
      <p:sp>
        <p:nvSpPr>
          <p:cNvPr id="32774" name="Text Box 12"/>
          <p:cNvSpPr txBox="1">
            <a:spLocks noChangeArrowheads="1"/>
          </p:cNvSpPr>
          <p:nvPr/>
        </p:nvSpPr>
        <p:spPr bwMode="auto">
          <a:xfrm>
            <a:off x="7308850" y="2878138"/>
            <a:ext cx="431800" cy="369332"/>
          </a:xfrm>
          <a:prstGeom prst="rect">
            <a:avLst/>
          </a:prstGeom>
          <a:noFill/>
          <a:ln w="9525">
            <a:noFill/>
            <a:miter lim="800000"/>
            <a:headEnd/>
            <a:tailEnd/>
          </a:ln>
        </p:spPr>
        <p:txBody>
          <a:bodyPr>
            <a:spAutoFit/>
          </a:bodyPr>
          <a:lstStyle/>
          <a:p>
            <a:pPr algn="ctr">
              <a:spcBef>
                <a:spcPct val="50000"/>
              </a:spcBef>
            </a:pPr>
            <a:r>
              <a:rPr lang="de-DE" altLang="de-DE" sz="1800" b="1" i="0">
                <a:solidFill>
                  <a:schemeClr val="bg1"/>
                </a:solidFill>
                <a:latin typeface="Arial Narrow" panose="020B0606020202030204" pitchFamily="34" charset="0"/>
              </a:rPr>
              <a:t>1</a:t>
            </a:r>
          </a:p>
        </p:txBody>
      </p:sp>
      <p:sp>
        <p:nvSpPr>
          <p:cNvPr id="32775" name="Text Box 15"/>
          <p:cNvSpPr txBox="1">
            <a:spLocks noChangeArrowheads="1"/>
          </p:cNvSpPr>
          <p:nvPr/>
        </p:nvSpPr>
        <p:spPr bwMode="auto">
          <a:xfrm>
            <a:off x="6661150" y="4173538"/>
            <a:ext cx="431800" cy="369332"/>
          </a:xfrm>
          <a:prstGeom prst="rect">
            <a:avLst/>
          </a:prstGeom>
          <a:noFill/>
          <a:ln w="9525">
            <a:noFill/>
            <a:miter lim="800000"/>
            <a:headEnd/>
            <a:tailEnd/>
          </a:ln>
        </p:spPr>
        <p:txBody>
          <a:bodyPr>
            <a:spAutoFit/>
          </a:bodyPr>
          <a:lstStyle/>
          <a:p>
            <a:pPr algn="ctr">
              <a:spcBef>
                <a:spcPct val="50000"/>
              </a:spcBef>
            </a:pPr>
            <a:r>
              <a:rPr lang="de-DE" altLang="de-DE" sz="1800" b="1" i="0">
                <a:solidFill>
                  <a:schemeClr val="bg1"/>
                </a:solidFill>
                <a:latin typeface="Arial Narrow" panose="020B0606020202030204" pitchFamily="34" charset="0"/>
              </a:rPr>
              <a:t>2</a:t>
            </a:r>
          </a:p>
        </p:txBody>
      </p:sp>
      <p:pic>
        <p:nvPicPr>
          <p:cNvPr id="32776" name="Picture 25" descr="Snapshot11"/>
          <p:cNvPicPr>
            <a:picLocks noChangeAspect="1" noChangeArrowheads="1"/>
          </p:cNvPicPr>
          <p:nvPr/>
        </p:nvPicPr>
        <p:blipFill>
          <a:blip r:embed="rId4"/>
          <a:srcRect l="12648" t="29376" r="9686" b="20374"/>
          <a:stretch>
            <a:fillRect/>
          </a:stretch>
        </p:blipFill>
        <p:spPr bwMode="auto">
          <a:xfrm>
            <a:off x="611188" y="1341438"/>
            <a:ext cx="3843337" cy="2486025"/>
          </a:xfrm>
          <a:prstGeom prst="rect">
            <a:avLst/>
          </a:prstGeom>
          <a:noFill/>
          <a:ln w="9525">
            <a:noFill/>
            <a:miter lim="800000"/>
            <a:headEnd/>
            <a:tailEnd/>
          </a:ln>
        </p:spPr>
      </p:pic>
      <p:pic>
        <p:nvPicPr>
          <p:cNvPr id="32777" name="Picture 18"/>
          <p:cNvPicPr>
            <a:picLocks noChangeAspect="1" noChangeArrowheads="1"/>
          </p:cNvPicPr>
          <p:nvPr/>
        </p:nvPicPr>
        <p:blipFill>
          <a:blip r:embed="rId5"/>
          <a:srcRect l="10309" t="13864" r="13673" b="12898"/>
          <a:stretch>
            <a:fillRect/>
          </a:stretch>
        </p:blipFill>
        <p:spPr bwMode="auto">
          <a:xfrm>
            <a:off x="0" y="3070225"/>
            <a:ext cx="1320800" cy="1320800"/>
          </a:xfrm>
          <a:prstGeom prst="rect">
            <a:avLst/>
          </a:prstGeom>
          <a:noFill/>
          <a:ln w="28575">
            <a:noFill/>
            <a:miter lim="800000"/>
            <a:headEnd/>
            <a:tailEnd/>
          </a:ln>
        </p:spPr>
      </p:pic>
      <p:grpSp>
        <p:nvGrpSpPr>
          <p:cNvPr id="32778" name="Group 27"/>
          <p:cNvGrpSpPr>
            <a:grpSpLocks/>
          </p:cNvGrpSpPr>
          <p:nvPr/>
        </p:nvGrpSpPr>
        <p:grpSpPr bwMode="auto">
          <a:xfrm>
            <a:off x="7885113" y="2808288"/>
            <a:ext cx="1296987" cy="1989137"/>
            <a:chOff x="1746" y="164"/>
            <a:chExt cx="2087" cy="3266"/>
          </a:xfrm>
        </p:grpSpPr>
        <p:sp>
          <p:nvSpPr>
            <p:cNvPr id="32786" name="Rectangle 28"/>
            <p:cNvSpPr>
              <a:spLocks noChangeArrowheads="1"/>
            </p:cNvSpPr>
            <p:nvPr/>
          </p:nvSpPr>
          <p:spPr bwMode="auto">
            <a:xfrm>
              <a:off x="1746" y="164"/>
              <a:ext cx="1996" cy="3266"/>
            </a:xfrm>
            <a:prstGeom prst="rect">
              <a:avLst/>
            </a:prstGeom>
            <a:solidFill>
              <a:schemeClr val="tx1"/>
            </a:solidFill>
            <a:ln w="28575" algn="ctr">
              <a:noFill/>
              <a:miter lim="800000"/>
              <a:headEnd/>
              <a:tailEnd/>
            </a:ln>
          </p:spPr>
          <p:txBody>
            <a:bodyPr wrap="none" anchor="ctr"/>
            <a:lstStyle/>
            <a:p>
              <a:pPr algn="ctr"/>
              <a:endParaRPr lang="de-DE"/>
            </a:p>
          </p:txBody>
        </p:sp>
        <p:pic>
          <p:nvPicPr>
            <p:cNvPr id="32787" name="Picture 29" descr="Nz von oben"/>
            <p:cNvPicPr>
              <a:picLocks noChangeAspect="1" noChangeArrowheads="1"/>
            </p:cNvPicPr>
            <p:nvPr/>
          </p:nvPicPr>
          <p:blipFill>
            <a:blip r:embed="rId6">
              <a:clrChange>
                <a:clrFrom>
                  <a:srgbClr val="000000"/>
                </a:clrFrom>
                <a:clrTo>
                  <a:srgbClr val="000000">
                    <a:alpha val="0"/>
                  </a:srgbClr>
                </a:clrTo>
              </a:clrChange>
              <a:lum bright="12000"/>
            </a:blip>
            <a:srcRect l="32834" t="3778" r="12973" b="6749"/>
            <a:stretch>
              <a:fillRect/>
            </a:stretch>
          </p:blipFill>
          <p:spPr bwMode="auto">
            <a:xfrm rot="-454824">
              <a:off x="1882" y="164"/>
              <a:ext cx="1951" cy="3221"/>
            </a:xfrm>
            <a:prstGeom prst="rect">
              <a:avLst/>
            </a:prstGeom>
            <a:noFill/>
            <a:ln w="9525">
              <a:noFill/>
              <a:miter lim="800000"/>
              <a:headEnd/>
              <a:tailEnd/>
            </a:ln>
          </p:spPr>
        </p:pic>
      </p:grpSp>
      <p:pic>
        <p:nvPicPr>
          <p:cNvPr id="32779" name="Grafik 52" descr="E:\Users\Bine\Documents\Dissertation\TNG-dicoms\Bilder für Endfassung\Mops Wölfer\fOTOS MOPS\Mops Wölfer\Snapshot03.png"/>
          <p:cNvPicPr>
            <a:picLocks noChangeAspect="1"/>
          </p:cNvPicPr>
          <p:nvPr/>
        </p:nvPicPr>
        <p:blipFill>
          <a:blip r:embed="rId7"/>
          <a:srcRect l="19594" t="7281" r="18196" b="29091"/>
          <a:stretch>
            <a:fillRect/>
          </a:stretch>
        </p:blipFill>
        <p:spPr bwMode="auto">
          <a:xfrm>
            <a:off x="1476375" y="4005263"/>
            <a:ext cx="2449513" cy="2505075"/>
          </a:xfrm>
          <a:prstGeom prst="rect">
            <a:avLst/>
          </a:prstGeom>
          <a:noFill/>
          <a:ln w="9525">
            <a:noFill/>
            <a:miter lim="800000"/>
            <a:headEnd/>
            <a:tailEnd/>
          </a:ln>
        </p:spPr>
      </p:pic>
      <p:sp>
        <p:nvSpPr>
          <p:cNvPr id="3" name="Text Box 16"/>
          <p:cNvSpPr txBox="1">
            <a:spLocks noChangeArrowheads="1"/>
          </p:cNvSpPr>
          <p:nvPr/>
        </p:nvSpPr>
        <p:spPr bwMode="auto">
          <a:xfrm>
            <a:off x="3781425" y="5805488"/>
            <a:ext cx="3382963" cy="959237"/>
          </a:xfrm>
          <a:prstGeom prst="rect">
            <a:avLst/>
          </a:prstGeom>
          <a:noFill/>
          <a:ln w="9525">
            <a:noFill/>
            <a:miter lim="800000"/>
            <a:headEnd/>
            <a:tailEnd/>
          </a:ln>
        </p:spPr>
        <p:txBody>
          <a:bodyPr>
            <a:spAutoFit/>
          </a:bodyPr>
          <a:lstStyle/>
          <a:p>
            <a:pPr>
              <a:spcBef>
                <a:spcPts val="1000"/>
              </a:spcBef>
              <a:defRPr/>
            </a:pPr>
            <a:r>
              <a:rPr lang="de-DE" altLang="de-DE" sz="2400" i="0" dirty="0">
                <a:solidFill>
                  <a:schemeClr val="bg1"/>
                </a:solidFill>
                <a:latin typeface="Arial Narrow" panose="020B0606020202030204" pitchFamily="34" charset="0"/>
              </a:rPr>
              <a:t>1  </a:t>
            </a:r>
            <a:r>
              <a:rPr lang="de-DE" altLang="de-DE" sz="2000" i="0" dirty="0">
                <a:solidFill>
                  <a:schemeClr val="bg1"/>
                </a:solidFill>
                <a:latin typeface="Arial Narrow" panose="020B0606020202030204" pitchFamily="34" charset="0"/>
              </a:rPr>
              <a:t> </a:t>
            </a:r>
            <a:r>
              <a:rPr lang="de-DE" altLang="de-DE" sz="2400" i="0" dirty="0">
                <a:solidFill>
                  <a:schemeClr val="bg1"/>
                </a:solidFill>
                <a:latin typeface="Arial Narrow" panose="020B0606020202030204" pitchFamily="34" charset="0"/>
              </a:rPr>
              <a:t>Tränenkanälchen</a:t>
            </a:r>
          </a:p>
          <a:p>
            <a:pPr>
              <a:spcBef>
                <a:spcPts val="1000"/>
              </a:spcBef>
              <a:defRPr/>
            </a:pPr>
            <a:r>
              <a:rPr lang="de-DE" altLang="de-DE" sz="2400" i="0" dirty="0">
                <a:solidFill>
                  <a:schemeClr val="bg1"/>
                </a:solidFill>
                <a:latin typeface="Arial Narrow" panose="020B0606020202030204" pitchFamily="34" charset="0"/>
              </a:rPr>
              <a:t>2   Tränennasengang</a:t>
            </a:r>
          </a:p>
        </p:txBody>
      </p:sp>
      <p:sp>
        <p:nvSpPr>
          <p:cNvPr id="32781" name="Rectangle 8"/>
          <p:cNvSpPr>
            <a:spLocks noChangeArrowheads="1"/>
          </p:cNvSpPr>
          <p:nvPr/>
        </p:nvSpPr>
        <p:spPr bwMode="auto">
          <a:xfrm>
            <a:off x="0" y="549275"/>
            <a:ext cx="9144000" cy="5616575"/>
          </a:xfrm>
          <a:prstGeom prst="rect">
            <a:avLst/>
          </a:prstGeom>
          <a:noFill/>
          <a:ln w="9525">
            <a:noFill/>
            <a:miter lim="800000"/>
            <a:headEnd/>
            <a:tailEnd/>
          </a:ln>
        </p:spPr>
        <p:txBody>
          <a:bodyPr wrap="none" anchor="ctr"/>
          <a:lstStyle/>
          <a:p>
            <a:pPr algn="ctr"/>
            <a:endParaRPr lang="de-DE"/>
          </a:p>
        </p:txBody>
      </p:sp>
      <p:sp>
        <p:nvSpPr>
          <p:cNvPr id="4" name="Text Box 10"/>
          <p:cNvSpPr txBox="1">
            <a:spLocks noChangeArrowheads="1"/>
          </p:cNvSpPr>
          <p:nvPr/>
        </p:nvSpPr>
        <p:spPr bwMode="auto">
          <a:xfrm>
            <a:off x="1116013" y="2276475"/>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dirty="0">
                <a:solidFill>
                  <a:schemeClr val="bg1"/>
                </a:solidFill>
                <a:latin typeface="Arial Narrow" panose="020B0606020202030204" pitchFamily="34" charset="0"/>
              </a:rPr>
              <a:t>1</a:t>
            </a:r>
          </a:p>
        </p:txBody>
      </p:sp>
      <p:sp>
        <p:nvSpPr>
          <p:cNvPr id="30734" name="Text Box 13"/>
          <p:cNvSpPr txBox="1">
            <a:spLocks noChangeArrowheads="1"/>
          </p:cNvSpPr>
          <p:nvPr/>
        </p:nvSpPr>
        <p:spPr bwMode="auto">
          <a:xfrm>
            <a:off x="1836738" y="2589213"/>
            <a:ext cx="431800" cy="369332"/>
          </a:xfrm>
          <a:prstGeom prst="rect">
            <a:avLst/>
          </a:prstGeom>
          <a:noFill/>
          <a:ln w="9525">
            <a:noFill/>
            <a:miter lim="800000"/>
            <a:headEnd/>
            <a:tailEnd/>
          </a:ln>
        </p:spPr>
        <p:txBody>
          <a:bodyPr>
            <a:spAutoFit/>
          </a:bodyPr>
          <a:lstStyle/>
          <a:p>
            <a:pPr algn="ctr">
              <a:spcBef>
                <a:spcPct val="50000"/>
              </a:spcBef>
              <a:defRPr/>
            </a:pPr>
            <a:r>
              <a:rPr lang="de-DE" altLang="de-DE" sz="1800" b="1" i="0" dirty="0">
                <a:solidFill>
                  <a:schemeClr val="bg1"/>
                </a:solidFill>
                <a:latin typeface="Arial Narrow" panose="020B0606020202030204" pitchFamily="34" charset="0"/>
              </a:rPr>
              <a:t>2</a:t>
            </a:r>
          </a:p>
        </p:txBody>
      </p:sp>
      <p:sp>
        <p:nvSpPr>
          <p:cNvPr id="32784" name="Text Box 10"/>
          <p:cNvSpPr txBox="1">
            <a:spLocks noChangeArrowheads="1"/>
          </p:cNvSpPr>
          <p:nvPr/>
        </p:nvSpPr>
        <p:spPr bwMode="auto">
          <a:xfrm>
            <a:off x="1619250" y="5589588"/>
            <a:ext cx="431800" cy="369332"/>
          </a:xfrm>
          <a:prstGeom prst="rect">
            <a:avLst/>
          </a:prstGeom>
          <a:noFill/>
          <a:ln w="9525">
            <a:noFill/>
            <a:miter lim="800000"/>
            <a:headEnd/>
            <a:tailEnd/>
          </a:ln>
        </p:spPr>
        <p:txBody>
          <a:bodyPr>
            <a:spAutoFit/>
          </a:bodyPr>
          <a:lstStyle/>
          <a:p>
            <a:pPr algn="ctr">
              <a:spcBef>
                <a:spcPct val="50000"/>
              </a:spcBef>
            </a:pPr>
            <a:r>
              <a:rPr lang="de-DE" altLang="de-DE" sz="1800" b="1" i="0">
                <a:solidFill>
                  <a:schemeClr val="bg1"/>
                </a:solidFill>
                <a:latin typeface="Arial Narrow" panose="020B0606020202030204" pitchFamily="34" charset="0"/>
              </a:rPr>
              <a:t>1</a:t>
            </a:r>
          </a:p>
        </p:txBody>
      </p:sp>
      <p:sp>
        <p:nvSpPr>
          <p:cNvPr id="32785" name="Text Box 13"/>
          <p:cNvSpPr txBox="1">
            <a:spLocks noChangeArrowheads="1"/>
          </p:cNvSpPr>
          <p:nvPr/>
        </p:nvSpPr>
        <p:spPr bwMode="auto">
          <a:xfrm>
            <a:off x="2051050" y="5900738"/>
            <a:ext cx="431800" cy="369332"/>
          </a:xfrm>
          <a:prstGeom prst="rect">
            <a:avLst/>
          </a:prstGeom>
          <a:noFill/>
          <a:ln w="9525">
            <a:noFill/>
            <a:miter lim="800000"/>
            <a:headEnd/>
            <a:tailEnd/>
          </a:ln>
        </p:spPr>
        <p:txBody>
          <a:bodyPr>
            <a:spAutoFit/>
          </a:bodyPr>
          <a:lstStyle/>
          <a:p>
            <a:pPr algn="ctr">
              <a:spcBef>
                <a:spcPct val="50000"/>
              </a:spcBef>
            </a:pPr>
            <a:r>
              <a:rPr lang="de-DE" altLang="de-DE" sz="1800" b="1" i="0">
                <a:solidFill>
                  <a:schemeClr val="bg1"/>
                </a:solidFill>
                <a:latin typeface="Arial Narrow" panose="020B0606020202030204" pitchFamily="34" charset="0"/>
              </a:rPr>
              <a:t>2</a:t>
            </a:r>
          </a:p>
        </p:txBody>
      </p:sp>
      <p:pic>
        <p:nvPicPr>
          <p:cNvPr id="20" name="Picture 2" descr="http://fvo-vet.de/images/Logo.gif"/>
          <p:cNvPicPr>
            <a:picLocks noChangeAspect="1" noChangeArrowheads="1"/>
          </p:cNvPicPr>
          <p:nvPr/>
        </p:nvPicPr>
        <p:blipFill>
          <a:blip r:embed="rId8"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1129" y="44624"/>
            <a:ext cx="936575" cy="5853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yoga-hund-mops-doga"/>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val="0"/>
              </a:ext>
            </a:extLst>
          </a:blip>
          <a:srcRect l="13369" r="25231"/>
          <a:stretch/>
        </p:blipFill>
        <p:spPr bwMode="auto">
          <a:xfrm>
            <a:off x="1" y="1"/>
            <a:ext cx="900112" cy="806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1042988" y="414338"/>
            <a:ext cx="7643812" cy="1143000"/>
          </a:xfrm>
        </p:spPr>
        <p:txBody>
          <a:bodyPr>
            <a:normAutofit/>
          </a:bodyPr>
          <a:lstStyle/>
          <a:p>
            <a:pPr eaLnBrk="1" hangingPunct="1">
              <a:defRPr/>
            </a:pPr>
            <a:r>
              <a:rPr lang="de-DE" altLang="de-DE" sz="3600" i="0" dirty="0">
                <a:effectLst>
                  <a:outerShdw blurRad="38100" dist="38100" dir="2700000" algn="tl">
                    <a:srgbClr val="C0C0C0"/>
                  </a:outerShdw>
                </a:effectLst>
              </a:rPr>
              <a:t>WINKELUNG DER TRÄNENWEGE</a:t>
            </a:r>
          </a:p>
        </p:txBody>
      </p:sp>
      <p:pic>
        <p:nvPicPr>
          <p:cNvPr id="23" name="Picture 6" descr="Winkel3grün"/>
          <p:cNvPicPr>
            <a:picLocks noChangeAspect="1" noChangeArrowheads="1"/>
          </p:cNvPicPr>
          <p:nvPr/>
        </p:nvPicPr>
        <p:blipFill>
          <a:blip r:embed="rId3"/>
          <a:srcRect r="15523"/>
          <a:stretch>
            <a:fillRect/>
          </a:stretch>
        </p:blipFill>
        <p:spPr bwMode="auto">
          <a:xfrm>
            <a:off x="2267744" y="1412776"/>
            <a:ext cx="5184675" cy="5141056"/>
          </a:xfrm>
          <a:prstGeom prst="rect">
            <a:avLst/>
          </a:prstGeom>
          <a:noFill/>
          <a:ln w="28575">
            <a:solidFill>
              <a:srgbClr val="92D050"/>
            </a:solidFill>
            <a:miter lim="800000"/>
            <a:headEnd/>
            <a:tailEnd/>
          </a:ln>
        </p:spPr>
      </p:pic>
      <p:pic>
        <p:nvPicPr>
          <p:cNvPr id="24" name="Picture 9"/>
          <p:cNvPicPr>
            <a:picLocks noChangeAspect="1" noChangeArrowheads="1"/>
          </p:cNvPicPr>
          <p:nvPr/>
        </p:nvPicPr>
        <p:blipFill>
          <a:blip r:embed="rId4"/>
          <a:srcRect l="1862" t="10553" r="13101" b="2966"/>
          <a:stretch>
            <a:fillRect/>
          </a:stretch>
        </p:blipFill>
        <p:spPr bwMode="auto">
          <a:xfrm>
            <a:off x="900113" y="4675188"/>
            <a:ext cx="2003425" cy="2112962"/>
          </a:xfrm>
          <a:prstGeom prst="rect">
            <a:avLst/>
          </a:prstGeom>
          <a:noFill/>
          <a:ln w="28575">
            <a:solidFill>
              <a:srgbClr val="92D050"/>
            </a:solidFill>
            <a:miter lim="800000"/>
            <a:headEnd/>
            <a:tailEnd/>
          </a:ln>
        </p:spPr>
      </p:pic>
    </p:spTree>
    <p:extLst>
      <p:ext uri="{BB962C8B-B14F-4D97-AF65-F5344CB8AC3E}">
        <p14:creationId xmlns:p14="http://schemas.microsoft.com/office/powerpoint/2010/main" val="250804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8"/>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Lst>
          </a:blip>
          <a:srcRect/>
          <a:stretch>
            <a:fillRect/>
          </a:stretch>
        </p:blipFill>
        <p:spPr bwMode="auto">
          <a:xfrm>
            <a:off x="2916238" y="6005909"/>
            <a:ext cx="3364773" cy="879475"/>
          </a:xfrm>
          <a:prstGeom prst="rect">
            <a:avLst/>
          </a:prstGeom>
          <a:noFill/>
          <a:ln w="9525">
            <a:noFill/>
            <a:miter lim="800000"/>
            <a:headEnd/>
            <a:tailEnd/>
          </a:ln>
        </p:spPr>
      </p:pic>
      <p:sp>
        <p:nvSpPr>
          <p:cNvPr id="6" name="Titel 1"/>
          <p:cNvSpPr>
            <a:spLocks noGrp="1"/>
          </p:cNvSpPr>
          <p:nvPr>
            <p:ph type="title"/>
          </p:nvPr>
        </p:nvSpPr>
        <p:spPr>
          <a:xfrm>
            <a:off x="1042988" y="414338"/>
            <a:ext cx="7643812" cy="1143000"/>
          </a:xfrm>
        </p:spPr>
        <p:txBody>
          <a:bodyPr>
            <a:normAutofit/>
          </a:bodyPr>
          <a:lstStyle/>
          <a:p>
            <a:pPr eaLnBrk="1" hangingPunct="1">
              <a:defRPr/>
            </a:pPr>
            <a:r>
              <a:rPr lang="de-DE" altLang="de-DE" sz="3600" i="0" dirty="0">
                <a:effectLst>
                  <a:outerShdw blurRad="38100" dist="38100" dir="2700000" algn="tl">
                    <a:srgbClr val="C0C0C0"/>
                  </a:outerShdw>
                </a:effectLst>
              </a:rPr>
              <a:t>WINKELUNG DER TRÄNENWEGE</a:t>
            </a:r>
          </a:p>
        </p:txBody>
      </p:sp>
      <p:cxnSp>
        <p:nvCxnSpPr>
          <p:cNvPr id="15" name="Gerade Verbindung 8"/>
          <p:cNvCxnSpPr/>
          <p:nvPr/>
        </p:nvCxnSpPr>
        <p:spPr bwMode="auto">
          <a:xfrm>
            <a:off x="3131840" y="4510708"/>
            <a:ext cx="0" cy="150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256"/>
          <p:cNvSpPr>
            <a:spLocks noChangeArrowheads="1"/>
          </p:cNvSpPr>
          <p:nvPr/>
        </p:nvSpPr>
        <p:spPr bwMode="auto">
          <a:xfrm>
            <a:off x="6947470" y="6264324"/>
            <a:ext cx="2305050" cy="461665"/>
          </a:xfrm>
          <a:prstGeom prst="rect">
            <a:avLst/>
          </a:prstGeom>
          <a:noFill/>
          <a:ln w="9525">
            <a:noFill/>
            <a:miter lim="800000"/>
            <a:headEnd/>
            <a:tailEnd/>
          </a:ln>
        </p:spPr>
        <p:txBody>
          <a:bodyPr anchor="ctr">
            <a:spAutoFit/>
          </a:bodyPr>
          <a:lstStyle/>
          <a:p>
            <a:pPr eaLnBrk="0" hangingPunct="0"/>
            <a:r>
              <a:rPr lang="de-DE" altLang="de-DE" sz="2400" i="0" dirty="0">
                <a:solidFill>
                  <a:schemeClr val="accent3">
                    <a:lumMod val="75000"/>
                  </a:schemeClr>
                </a:solidFill>
                <a:latin typeface="Arial Narrow" panose="020B0606020202030204" pitchFamily="34" charset="0"/>
              </a:rPr>
              <a:t>*** </a:t>
            </a:r>
            <a:r>
              <a:rPr lang="de-DE" altLang="de-DE" sz="2000" i="0" dirty="0">
                <a:solidFill>
                  <a:schemeClr val="accent3">
                    <a:lumMod val="75000"/>
                  </a:schemeClr>
                </a:solidFill>
                <a:latin typeface="Arial Narrow" panose="020B0606020202030204" pitchFamily="34" charset="0"/>
              </a:rPr>
              <a:t> </a:t>
            </a:r>
            <a:r>
              <a:rPr lang="de-DE" altLang="de-DE" sz="2800" i="0" baseline="30000" dirty="0">
                <a:solidFill>
                  <a:schemeClr val="accent3">
                    <a:lumMod val="75000"/>
                  </a:schemeClr>
                </a:solidFill>
                <a:latin typeface="Arial Narrow" panose="020B0606020202030204" pitchFamily="34" charset="0"/>
              </a:rPr>
              <a:t>p &lt; 0,001</a:t>
            </a:r>
            <a:endParaRPr lang="de-DE" altLang="de-DE" sz="2800" baseline="30000" dirty="0">
              <a:solidFill>
                <a:schemeClr val="accent3">
                  <a:lumMod val="75000"/>
                </a:schemeClr>
              </a:solidFill>
              <a:latin typeface="Arial Narrow" panose="020B0606020202030204" pitchFamily="34" charset="0"/>
            </a:endParaRPr>
          </a:p>
        </p:txBody>
      </p:sp>
      <p:grpSp>
        <p:nvGrpSpPr>
          <p:cNvPr id="3" name="Gruppieren 2"/>
          <p:cNvGrpSpPr/>
          <p:nvPr/>
        </p:nvGrpSpPr>
        <p:grpSpPr>
          <a:xfrm>
            <a:off x="1907704" y="1513487"/>
            <a:ext cx="6696744" cy="4391575"/>
            <a:chOff x="1907704" y="1617433"/>
            <a:chExt cx="6696744" cy="4391575"/>
          </a:xfrm>
        </p:grpSpPr>
        <p:pic>
          <p:nvPicPr>
            <p:cNvPr id="5" name="Picture 119"/>
            <p:cNvPicPr>
              <a:picLocks noChangeAspect="1" noChangeArrowheads="1"/>
            </p:cNvPicPr>
            <p:nvPr/>
          </p:nvPicPr>
          <p:blipFill>
            <a:blip r:embed="rId5">
              <a:duotone>
                <a:prstClr val="black"/>
                <a:schemeClr val="accent3">
                  <a:tint val="45000"/>
                  <a:satMod val="400000"/>
                </a:schemeClr>
              </a:duotone>
            </a:blip>
            <a:srcRect t="10953" b="10081"/>
            <a:stretch>
              <a:fillRect/>
            </a:stretch>
          </p:blipFill>
          <p:spPr bwMode="auto">
            <a:xfrm>
              <a:off x="1907704" y="1876762"/>
              <a:ext cx="4804359" cy="4132246"/>
            </a:xfrm>
            <a:prstGeom prst="rect">
              <a:avLst/>
            </a:prstGeom>
            <a:noFill/>
            <a:ln>
              <a:noFill/>
            </a:ln>
          </p:spPr>
        </p:pic>
        <p:sp>
          <p:nvSpPr>
            <p:cNvPr id="8" name="Text Box 11"/>
            <p:cNvSpPr txBox="1">
              <a:spLocks noChangeArrowheads="1"/>
            </p:cNvSpPr>
            <p:nvPr/>
          </p:nvSpPr>
          <p:spPr bwMode="auto">
            <a:xfrm>
              <a:off x="6155482" y="4565700"/>
              <a:ext cx="2341562" cy="400110"/>
            </a:xfrm>
            <a:prstGeom prst="rect">
              <a:avLst/>
            </a:prstGeom>
            <a:noFill/>
            <a:ln w="9525">
              <a:noFill/>
              <a:miter lim="800000"/>
              <a:headEnd/>
              <a:tailEnd/>
            </a:ln>
          </p:spPr>
          <p:txBody>
            <a:bodyPr>
              <a:spAutoFit/>
            </a:bodyPr>
            <a:lstStyle/>
            <a:p>
              <a:pPr algn="r">
                <a:spcBef>
                  <a:spcPct val="50000"/>
                </a:spcBef>
              </a:pPr>
              <a:r>
                <a:rPr lang="de-DE" altLang="de-DE" sz="2000" i="0" dirty="0">
                  <a:solidFill>
                    <a:srgbClr val="292929"/>
                  </a:solidFill>
                  <a:latin typeface="Arial Narrow" panose="020B0606020202030204" pitchFamily="34" charset="0"/>
                </a:rPr>
                <a:t>spitzer Winkel</a:t>
              </a:r>
            </a:p>
          </p:txBody>
        </p:sp>
        <p:sp>
          <p:nvSpPr>
            <p:cNvPr id="9" name="Text Box 13"/>
            <p:cNvSpPr txBox="1">
              <a:spLocks noChangeArrowheads="1"/>
            </p:cNvSpPr>
            <p:nvPr/>
          </p:nvSpPr>
          <p:spPr bwMode="auto">
            <a:xfrm>
              <a:off x="7035800" y="4252962"/>
              <a:ext cx="1295400" cy="400110"/>
            </a:xfrm>
            <a:prstGeom prst="rect">
              <a:avLst/>
            </a:prstGeom>
            <a:noFill/>
            <a:ln w="9525">
              <a:noFill/>
              <a:miter lim="800000"/>
              <a:headEnd/>
              <a:tailEnd/>
            </a:ln>
          </p:spPr>
          <p:txBody>
            <a:bodyPr>
              <a:spAutoFit/>
            </a:bodyPr>
            <a:lstStyle/>
            <a:p>
              <a:pPr algn="ctr">
                <a:spcBef>
                  <a:spcPct val="50000"/>
                </a:spcBef>
              </a:pPr>
              <a:r>
                <a:rPr lang="de-DE" altLang="de-DE" sz="2000" i="0" dirty="0">
                  <a:solidFill>
                    <a:srgbClr val="292929"/>
                  </a:solidFill>
                  <a:latin typeface="Arial Narrow" panose="020B0606020202030204" pitchFamily="34" charset="0"/>
                </a:rPr>
                <a:t>&lt; 90°</a:t>
              </a:r>
            </a:p>
          </p:txBody>
        </p:sp>
        <p:sp>
          <p:nvSpPr>
            <p:cNvPr id="10" name="Text Box 15"/>
            <p:cNvSpPr txBox="1">
              <a:spLocks noChangeArrowheads="1"/>
            </p:cNvSpPr>
            <p:nvPr/>
          </p:nvSpPr>
          <p:spPr bwMode="auto">
            <a:xfrm>
              <a:off x="5868144" y="2941503"/>
              <a:ext cx="2628900" cy="400110"/>
            </a:xfrm>
            <a:prstGeom prst="rect">
              <a:avLst/>
            </a:prstGeom>
            <a:noFill/>
            <a:ln w="9525">
              <a:noFill/>
              <a:miter lim="800000"/>
              <a:headEnd/>
              <a:tailEnd/>
            </a:ln>
          </p:spPr>
          <p:txBody>
            <a:bodyPr>
              <a:spAutoFit/>
            </a:bodyPr>
            <a:lstStyle/>
            <a:p>
              <a:pPr algn="r">
                <a:spcBef>
                  <a:spcPct val="50000"/>
                </a:spcBef>
              </a:pPr>
              <a:r>
                <a:rPr lang="de-DE" altLang="de-DE" sz="2000" i="0" dirty="0">
                  <a:solidFill>
                    <a:srgbClr val="292929"/>
                  </a:solidFill>
                  <a:latin typeface="Arial Narrow" panose="020B0606020202030204" pitchFamily="34" charset="0"/>
                </a:rPr>
                <a:t>stumpfer Winkel</a:t>
              </a:r>
            </a:p>
          </p:txBody>
        </p:sp>
        <p:sp>
          <p:nvSpPr>
            <p:cNvPr id="11" name="Text Box 16"/>
            <p:cNvSpPr txBox="1">
              <a:spLocks noChangeArrowheads="1"/>
            </p:cNvSpPr>
            <p:nvPr/>
          </p:nvSpPr>
          <p:spPr bwMode="auto">
            <a:xfrm>
              <a:off x="7035800" y="2589078"/>
              <a:ext cx="1295400" cy="400110"/>
            </a:xfrm>
            <a:prstGeom prst="rect">
              <a:avLst/>
            </a:prstGeom>
            <a:noFill/>
            <a:ln w="9525">
              <a:noFill/>
              <a:miter lim="800000"/>
              <a:headEnd/>
              <a:tailEnd/>
            </a:ln>
          </p:spPr>
          <p:txBody>
            <a:bodyPr>
              <a:spAutoFit/>
            </a:bodyPr>
            <a:lstStyle/>
            <a:p>
              <a:pPr algn="ctr">
                <a:spcBef>
                  <a:spcPct val="50000"/>
                </a:spcBef>
              </a:pPr>
              <a:r>
                <a:rPr lang="de-DE" altLang="de-DE" sz="2000" i="0" dirty="0">
                  <a:solidFill>
                    <a:srgbClr val="292929"/>
                  </a:solidFill>
                  <a:latin typeface="Arial Narrow" panose="020B0606020202030204" pitchFamily="34" charset="0"/>
                </a:rPr>
                <a:t>&gt; 90°</a:t>
              </a:r>
            </a:p>
          </p:txBody>
        </p:sp>
        <p:cxnSp>
          <p:nvCxnSpPr>
            <p:cNvPr id="13" name="Gerade Verbindung 3"/>
            <p:cNvCxnSpPr/>
            <p:nvPr/>
          </p:nvCxnSpPr>
          <p:spPr>
            <a:xfrm>
              <a:off x="2590006" y="3964994"/>
              <a:ext cx="6014442" cy="0"/>
            </a:xfrm>
            <a:prstGeom prst="line">
              <a:avLst/>
            </a:prstGeom>
            <a:ln w="28575">
              <a:solidFill>
                <a:srgbClr val="008000"/>
              </a:solidFill>
              <a:prstDash val="dash"/>
            </a:ln>
          </p:spPr>
          <p:style>
            <a:lnRef idx="3">
              <a:schemeClr val="accent3"/>
            </a:lnRef>
            <a:fillRef idx="0">
              <a:schemeClr val="accent3"/>
            </a:fillRef>
            <a:effectRef idx="2">
              <a:schemeClr val="accent3"/>
            </a:effectRef>
            <a:fontRef idx="minor">
              <a:schemeClr val="tx1"/>
            </a:fontRef>
          </p:style>
        </p:cxnSp>
        <p:sp>
          <p:nvSpPr>
            <p:cNvPr id="14" name="Rechteck 2"/>
            <p:cNvSpPr>
              <a:spLocks noChangeArrowheads="1"/>
            </p:cNvSpPr>
            <p:nvPr/>
          </p:nvSpPr>
          <p:spPr bwMode="auto">
            <a:xfrm>
              <a:off x="2898334" y="1620668"/>
              <a:ext cx="418704" cy="400110"/>
            </a:xfrm>
            <a:prstGeom prst="rect">
              <a:avLst/>
            </a:prstGeom>
            <a:noFill/>
            <a:ln w="9525">
              <a:noFill/>
              <a:miter lim="800000"/>
              <a:headEnd/>
              <a:tailEnd/>
            </a:ln>
          </p:spPr>
          <p:txBody>
            <a:bodyPr wrap="none">
              <a:spAutoFit/>
            </a:bodyPr>
            <a:lstStyle/>
            <a:p>
              <a:pPr algn="ctr">
                <a:spcBef>
                  <a:spcPct val="50000"/>
                </a:spcBef>
                <a:defRPr/>
              </a:pPr>
              <a:r>
                <a:rPr lang="de-DE" altLang="de-DE" sz="2000" i="0" dirty="0">
                  <a:solidFill>
                    <a:srgbClr val="292929"/>
                  </a:solidFill>
                  <a:latin typeface="Arial Narrow" panose="020B0606020202030204" pitchFamily="34" charset="0"/>
                </a:rPr>
                <a:t>84</a:t>
              </a:r>
            </a:p>
          </p:txBody>
        </p:sp>
        <p:sp>
          <p:nvSpPr>
            <p:cNvPr id="16" name="Rechteck 2"/>
            <p:cNvSpPr>
              <a:spLocks noChangeArrowheads="1"/>
            </p:cNvSpPr>
            <p:nvPr/>
          </p:nvSpPr>
          <p:spPr bwMode="auto">
            <a:xfrm>
              <a:off x="3768257" y="1617433"/>
              <a:ext cx="418704" cy="400110"/>
            </a:xfrm>
            <a:prstGeom prst="rect">
              <a:avLst/>
            </a:prstGeom>
            <a:noFill/>
            <a:ln w="9525">
              <a:noFill/>
              <a:miter lim="800000"/>
              <a:headEnd/>
              <a:tailEnd/>
            </a:ln>
          </p:spPr>
          <p:txBody>
            <a:bodyPr wrap="none">
              <a:spAutoFit/>
            </a:bodyPr>
            <a:lstStyle/>
            <a:p>
              <a:pPr algn="ctr">
                <a:spcBef>
                  <a:spcPct val="50000"/>
                </a:spcBef>
                <a:defRPr/>
              </a:pPr>
              <a:r>
                <a:rPr lang="de-DE" altLang="de-DE" sz="2000" i="0" dirty="0">
                  <a:solidFill>
                    <a:srgbClr val="292929"/>
                  </a:solidFill>
                  <a:latin typeface="Arial Narrow" panose="020B0606020202030204" pitchFamily="34" charset="0"/>
                </a:rPr>
                <a:t>80</a:t>
              </a:r>
            </a:p>
          </p:txBody>
        </p:sp>
        <p:sp>
          <p:nvSpPr>
            <p:cNvPr id="17" name="Rechteck 2"/>
            <p:cNvSpPr>
              <a:spLocks noChangeArrowheads="1"/>
            </p:cNvSpPr>
            <p:nvPr/>
          </p:nvSpPr>
          <p:spPr bwMode="auto">
            <a:xfrm>
              <a:off x="4638180" y="1617433"/>
              <a:ext cx="418704" cy="400110"/>
            </a:xfrm>
            <a:prstGeom prst="rect">
              <a:avLst/>
            </a:prstGeom>
            <a:noFill/>
            <a:ln w="9525">
              <a:noFill/>
              <a:miter lim="800000"/>
              <a:headEnd/>
              <a:tailEnd/>
            </a:ln>
          </p:spPr>
          <p:txBody>
            <a:bodyPr wrap="none">
              <a:spAutoFit/>
            </a:bodyPr>
            <a:lstStyle/>
            <a:p>
              <a:pPr algn="ctr">
                <a:spcBef>
                  <a:spcPct val="50000"/>
                </a:spcBef>
                <a:defRPr/>
              </a:pPr>
              <a:r>
                <a:rPr lang="de-DE" altLang="de-DE" sz="2000" i="0" dirty="0">
                  <a:solidFill>
                    <a:srgbClr val="292929"/>
                  </a:solidFill>
                  <a:latin typeface="Arial Narrow" panose="020B0606020202030204" pitchFamily="34" charset="0"/>
                </a:rPr>
                <a:t>60</a:t>
              </a:r>
            </a:p>
          </p:txBody>
        </p:sp>
        <p:sp>
          <p:nvSpPr>
            <p:cNvPr id="18" name="Rechteck 2"/>
            <p:cNvSpPr>
              <a:spLocks noChangeArrowheads="1"/>
            </p:cNvSpPr>
            <p:nvPr/>
          </p:nvSpPr>
          <p:spPr bwMode="auto">
            <a:xfrm>
              <a:off x="5508104" y="1617433"/>
              <a:ext cx="520335" cy="400110"/>
            </a:xfrm>
            <a:prstGeom prst="rect">
              <a:avLst/>
            </a:prstGeom>
            <a:noFill/>
            <a:ln w="9525">
              <a:noFill/>
              <a:miter lim="800000"/>
              <a:headEnd/>
              <a:tailEnd/>
            </a:ln>
          </p:spPr>
          <p:txBody>
            <a:bodyPr wrap="none">
              <a:spAutoFit/>
            </a:bodyPr>
            <a:lstStyle/>
            <a:p>
              <a:pPr algn="ctr">
                <a:spcBef>
                  <a:spcPct val="50000"/>
                </a:spcBef>
                <a:defRPr/>
              </a:pPr>
              <a:r>
                <a:rPr lang="de-DE" altLang="de-DE" sz="2000" i="0" dirty="0">
                  <a:solidFill>
                    <a:srgbClr val="292929"/>
                  </a:solidFill>
                  <a:latin typeface="Arial Narrow" panose="020B0606020202030204" pitchFamily="34" charset="0"/>
                </a:rPr>
                <a:t>112</a:t>
              </a:r>
            </a:p>
          </p:txBody>
        </p:sp>
      </p:grpSp>
      <p:sp>
        <p:nvSpPr>
          <p:cNvPr id="2" name="Rechteck 1"/>
          <p:cNvSpPr/>
          <p:nvPr/>
        </p:nvSpPr>
        <p:spPr>
          <a:xfrm>
            <a:off x="2627784" y="5733256"/>
            <a:ext cx="3653227" cy="27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6"/>
          <p:cNvSpPr>
            <a:spLocks noChangeArrowheads="1"/>
          </p:cNvSpPr>
          <p:nvPr/>
        </p:nvSpPr>
        <p:spPr bwMode="auto">
          <a:xfrm>
            <a:off x="2483768" y="5518973"/>
            <a:ext cx="1223963" cy="646331"/>
          </a:xfrm>
          <a:prstGeom prst="rect">
            <a:avLst/>
          </a:prstGeom>
          <a:noFill/>
          <a:ln w="9525">
            <a:noFill/>
            <a:miter lim="800000"/>
            <a:headEnd/>
            <a:tailEnd/>
          </a:ln>
        </p:spPr>
        <p:txBody>
          <a:bodyPr>
            <a:spAutoFit/>
          </a:bodyPr>
          <a:lstStyle/>
          <a:p>
            <a:pPr algn="ctr">
              <a:defRPr/>
            </a:pPr>
            <a:r>
              <a:rPr lang="de-DE" altLang="de-DE" sz="1800" i="0" dirty="0">
                <a:solidFill>
                  <a:srgbClr val="0D0D0D"/>
                </a:solidFill>
                <a:latin typeface="Arial Narrow" panose="020B0606020202030204" pitchFamily="34" charset="0"/>
              </a:rPr>
              <a:t>Engl.</a:t>
            </a:r>
          </a:p>
          <a:p>
            <a:pPr algn="ctr">
              <a:defRPr/>
            </a:pPr>
            <a:r>
              <a:rPr lang="de-DE" altLang="de-DE" sz="1800" i="0" dirty="0">
                <a:solidFill>
                  <a:srgbClr val="0D0D0D"/>
                </a:solidFill>
                <a:latin typeface="Arial Narrow" panose="020B0606020202030204" pitchFamily="34" charset="0"/>
              </a:rPr>
              <a:t>Bulldogge</a:t>
            </a:r>
          </a:p>
        </p:txBody>
      </p:sp>
      <p:sp>
        <p:nvSpPr>
          <p:cNvPr id="20" name="Rechteck 17"/>
          <p:cNvSpPr>
            <a:spLocks noChangeArrowheads="1"/>
          </p:cNvSpPr>
          <p:nvPr/>
        </p:nvSpPr>
        <p:spPr bwMode="auto">
          <a:xfrm>
            <a:off x="3347864" y="5515798"/>
            <a:ext cx="1295400" cy="646331"/>
          </a:xfrm>
          <a:prstGeom prst="rect">
            <a:avLst/>
          </a:prstGeom>
          <a:noFill/>
          <a:ln w="9525">
            <a:noFill/>
            <a:miter lim="800000"/>
            <a:headEnd/>
            <a:tailEnd/>
          </a:ln>
        </p:spPr>
        <p:txBody>
          <a:bodyPr>
            <a:spAutoFit/>
          </a:bodyPr>
          <a:lstStyle/>
          <a:p>
            <a:pPr algn="ctr">
              <a:defRPr/>
            </a:pPr>
            <a:r>
              <a:rPr lang="de-DE" altLang="de-DE" sz="1800" i="0" dirty="0">
                <a:solidFill>
                  <a:srgbClr val="0D0D0D"/>
                </a:solidFill>
                <a:latin typeface="Arial Narrow" panose="020B0606020202030204" pitchFamily="34" charset="0"/>
              </a:rPr>
              <a:t>Franz.</a:t>
            </a:r>
          </a:p>
          <a:p>
            <a:pPr algn="ctr">
              <a:defRPr/>
            </a:pPr>
            <a:r>
              <a:rPr lang="de-DE" altLang="de-DE" sz="1800" i="0" dirty="0">
                <a:solidFill>
                  <a:srgbClr val="0D0D0D"/>
                </a:solidFill>
                <a:latin typeface="Arial Narrow" panose="020B0606020202030204" pitchFamily="34" charset="0"/>
              </a:rPr>
              <a:t>Bulldogge</a:t>
            </a:r>
          </a:p>
        </p:txBody>
      </p:sp>
      <p:sp>
        <p:nvSpPr>
          <p:cNvPr id="21" name="Rechteck 18"/>
          <p:cNvSpPr>
            <a:spLocks noChangeArrowheads="1"/>
          </p:cNvSpPr>
          <p:nvPr/>
        </p:nvSpPr>
        <p:spPr bwMode="auto">
          <a:xfrm>
            <a:off x="4499992" y="5538023"/>
            <a:ext cx="935038" cy="369332"/>
          </a:xfrm>
          <a:prstGeom prst="rect">
            <a:avLst/>
          </a:prstGeom>
          <a:noFill/>
          <a:ln w="9525">
            <a:noFill/>
            <a:miter lim="800000"/>
            <a:headEnd/>
            <a:tailEnd/>
          </a:ln>
        </p:spPr>
        <p:txBody>
          <a:bodyPr>
            <a:spAutoFit/>
          </a:bodyPr>
          <a:lstStyle/>
          <a:p>
            <a:pPr algn="ctr">
              <a:defRPr/>
            </a:pPr>
            <a:r>
              <a:rPr lang="de-DE" altLang="de-DE" sz="1800" i="0" dirty="0">
                <a:solidFill>
                  <a:schemeClr val="tx1">
                    <a:lumMod val="95000"/>
                    <a:lumOff val="5000"/>
                  </a:schemeClr>
                </a:solidFill>
                <a:latin typeface="Arial Narrow" panose="020B0606020202030204" pitchFamily="34" charset="0"/>
                <a:cs typeface="+mn-cs"/>
              </a:rPr>
              <a:t>Mops</a:t>
            </a:r>
          </a:p>
        </p:txBody>
      </p:sp>
      <p:sp>
        <p:nvSpPr>
          <p:cNvPr id="22" name="Rechteck 19"/>
          <p:cNvSpPr>
            <a:spLocks noChangeArrowheads="1"/>
          </p:cNvSpPr>
          <p:nvPr/>
        </p:nvSpPr>
        <p:spPr bwMode="auto">
          <a:xfrm>
            <a:off x="5004048" y="5515798"/>
            <a:ext cx="1800225" cy="646331"/>
          </a:xfrm>
          <a:prstGeom prst="rect">
            <a:avLst/>
          </a:prstGeom>
          <a:noFill/>
          <a:ln w="9525">
            <a:noFill/>
            <a:miter lim="800000"/>
            <a:headEnd/>
            <a:tailEnd/>
          </a:ln>
        </p:spPr>
        <p:txBody>
          <a:bodyPr>
            <a:spAutoFit/>
          </a:bodyPr>
          <a:lstStyle/>
          <a:p>
            <a:pPr algn="ctr">
              <a:defRPr/>
            </a:pPr>
            <a:r>
              <a:rPr lang="de-DE" altLang="de-DE" sz="1800" i="0" dirty="0" err="1">
                <a:solidFill>
                  <a:srgbClr val="0D0D0D"/>
                </a:solidFill>
                <a:latin typeface="Arial Narrow" panose="020B0606020202030204" pitchFamily="34" charset="0"/>
              </a:rPr>
              <a:t>Normo</a:t>
            </a:r>
            <a:r>
              <a:rPr lang="de-DE" altLang="de-DE" sz="1800" i="0" dirty="0">
                <a:solidFill>
                  <a:srgbClr val="0D0D0D"/>
                </a:solidFill>
                <a:latin typeface="Arial Narrow" panose="020B0606020202030204" pitchFamily="34" charset="0"/>
              </a:rPr>
              <a:t>-</a:t>
            </a:r>
          </a:p>
          <a:p>
            <a:pPr algn="ctr">
              <a:defRPr/>
            </a:pPr>
            <a:r>
              <a:rPr lang="de-DE" altLang="de-DE" sz="1800" i="0" dirty="0" err="1">
                <a:solidFill>
                  <a:srgbClr val="0D0D0D"/>
                </a:solidFill>
                <a:latin typeface="Arial Narrow" panose="020B0606020202030204" pitchFamily="34" charset="0"/>
              </a:rPr>
              <a:t>zephale</a:t>
            </a:r>
            <a:endParaRPr lang="de-DE" altLang="de-DE" sz="1800" i="0" dirty="0">
              <a:solidFill>
                <a:srgbClr val="0D0D0D"/>
              </a:solidFill>
              <a:latin typeface="Arial Narrow" panose="020B0606020202030204" pitchFamily="34" charset="0"/>
            </a:endParaRPr>
          </a:p>
        </p:txBody>
      </p:sp>
      <p:sp>
        <p:nvSpPr>
          <p:cNvPr id="24" name="Rechteck 23"/>
          <p:cNvSpPr/>
          <p:nvPr/>
        </p:nvSpPr>
        <p:spPr>
          <a:xfrm>
            <a:off x="1907704" y="3037612"/>
            <a:ext cx="216024" cy="1311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6"/>
          <p:cNvSpPr txBox="1"/>
          <p:nvPr/>
        </p:nvSpPr>
        <p:spPr bwMode="auto">
          <a:xfrm rot="16200000">
            <a:off x="876007" y="3405415"/>
            <a:ext cx="2270125" cy="369332"/>
          </a:xfrm>
          <a:prstGeom prst="rect">
            <a:avLst/>
          </a:prstGeom>
          <a:solidFill>
            <a:schemeClr val="bg1"/>
          </a:solidFill>
        </p:spPr>
        <p:txBody>
          <a:bodyPr>
            <a:spAutoFit/>
          </a:bodyPr>
          <a:lstStyle/>
          <a:p>
            <a:pPr algn="ctr">
              <a:defRPr/>
            </a:pPr>
            <a:r>
              <a:rPr lang="de-DE" sz="1800" i="0" dirty="0">
                <a:solidFill>
                  <a:schemeClr val="tx1">
                    <a:lumMod val="95000"/>
                    <a:lumOff val="5000"/>
                  </a:schemeClr>
                </a:solidFill>
                <a:latin typeface="Arial Narrow" panose="020B0606020202030204" pitchFamily="34" charset="0"/>
                <a:cs typeface="+mn-cs"/>
              </a:rPr>
              <a:t>Winkel in Grad</a:t>
            </a:r>
          </a:p>
        </p:txBody>
      </p:sp>
      <p:sp>
        <p:nvSpPr>
          <p:cNvPr id="4" name="Rectangle 3"/>
          <p:cNvSpPr/>
          <p:nvPr/>
        </p:nvSpPr>
        <p:spPr>
          <a:xfrm>
            <a:off x="2987824" y="4510708"/>
            <a:ext cx="329214" cy="214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6174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18" name="Rectangle 38"/>
          <p:cNvSpPr>
            <a:spLocks noChangeArrowheads="1"/>
          </p:cNvSpPr>
          <p:nvPr/>
        </p:nvSpPr>
        <p:spPr bwMode="auto">
          <a:xfrm>
            <a:off x="0" y="0"/>
            <a:ext cx="9144000" cy="1125538"/>
          </a:xfrm>
          <a:prstGeom prst="rect">
            <a:avLst/>
          </a:prstGeom>
          <a:solidFill>
            <a:schemeClr val="tx1"/>
          </a:solidFill>
          <a:ln w="9525">
            <a:solidFill>
              <a:schemeClr val="tx1"/>
            </a:solidFill>
            <a:miter lim="800000"/>
            <a:headEnd/>
            <a:tailEnd/>
          </a:ln>
        </p:spPr>
        <p:txBody>
          <a:bodyPr wrap="none" anchor="ctr"/>
          <a:lstStyle/>
          <a:p>
            <a:endParaRPr lang="de-DE"/>
          </a:p>
        </p:txBody>
      </p:sp>
      <p:sp>
        <p:nvSpPr>
          <p:cNvPr id="37" name="Rechteck 36"/>
          <p:cNvSpPr/>
          <p:nvPr/>
        </p:nvSpPr>
        <p:spPr>
          <a:xfrm>
            <a:off x="0" y="1089025"/>
            <a:ext cx="2124075" cy="57689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34820" name="Rectangle 43"/>
          <p:cNvSpPr>
            <a:spLocks noChangeArrowheads="1"/>
          </p:cNvSpPr>
          <p:nvPr/>
        </p:nvSpPr>
        <p:spPr bwMode="auto">
          <a:xfrm>
            <a:off x="0" y="0"/>
            <a:ext cx="9144000" cy="5789613"/>
          </a:xfrm>
          <a:prstGeom prst="rect">
            <a:avLst/>
          </a:prstGeom>
          <a:solidFill>
            <a:schemeClr val="tx1"/>
          </a:solidFill>
          <a:ln w="9525">
            <a:noFill/>
            <a:miter lim="800000"/>
            <a:headEnd/>
            <a:tailEnd/>
          </a:ln>
        </p:spPr>
        <p:txBody>
          <a:bodyPr wrap="none" anchor="ctr"/>
          <a:lstStyle/>
          <a:p>
            <a:pPr algn="ctr"/>
            <a:endParaRPr lang="de-DE"/>
          </a:p>
        </p:txBody>
      </p:sp>
      <p:pic>
        <p:nvPicPr>
          <p:cNvPr id="34821" name="Picture 28" descr="Snapshot8gespiegelt"/>
          <p:cNvPicPr>
            <a:picLocks noChangeAspect="1" noChangeArrowheads="1"/>
          </p:cNvPicPr>
          <p:nvPr/>
        </p:nvPicPr>
        <p:blipFill>
          <a:blip r:embed="rId3">
            <a:clrChange>
              <a:clrFrom>
                <a:srgbClr val="000000"/>
              </a:clrFrom>
              <a:clrTo>
                <a:srgbClr val="000000">
                  <a:alpha val="0"/>
                </a:srgbClr>
              </a:clrTo>
            </a:clrChange>
          </a:blip>
          <a:srcRect l="4532" t="5669" r="16693" b="6247"/>
          <a:stretch>
            <a:fillRect/>
          </a:stretch>
        </p:blipFill>
        <p:spPr bwMode="auto">
          <a:xfrm>
            <a:off x="2916238" y="3871913"/>
            <a:ext cx="2384425" cy="2463800"/>
          </a:xfrm>
          <a:prstGeom prst="rect">
            <a:avLst/>
          </a:prstGeom>
          <a:noFill/>
          <a:ln w="9525">
            <a:noFill/>
            <a:miter lim="800000"/>
            <a:headEnd/>
            <a:tailEnd/>
          </a:ln>
        </p:spPr>
      </p:pic>
      <p:pic>
        <p:nvPicPr>
          <p:cNvPr id="34822" name="Picture 29" descr="Snapshot03gimp"/>
          <p:cNvPicPr>
            <a:picLocks noChangeAspect="1" noChangeArrowheads="1"/>
          </p:cNvPicPr>
          <p:nvPr/>
        </p:nvPicPr>
        <p:blipFill>
          <a:blip r:embed="rId4">
            <a:clrChange>
              <a:clrFrom>
                <a:srgbClr val="000000"/>
              </a:clrFrom>
              <a:clrTo>
                <a:srgbClr val="000000">
                  <a:alpha val="0"/>
                </a:srgbClr>
              </a:clrTo>
            </a:clrChange>
          </a:blip>
          <a:srcRect l="3815" t="15111" r="10556" b="18111"/>
          <a:stretch>
            <a:fillRect/>
          </a:stretch>
        </p:blipFill>
        <p:spPr bwMode="auto">
          <a:xfrm rot="347285">
            <a:off x="50800" y="3944938"/>
            <a:ext cx="3171825" cy="2286000"/>
          </a:xfrm>
          <a:prstGeom prst="rect">
            <a:avLst/>
          </a:prstGeom>
          <a:noFill/>
          <a:ln w="9525">
            <a:noFill/>
            <a:miter lim="800000"/>
            <a:headEnd/>
            <a:tailEnd/>
          </a:ln>
        </p:spPr>
      </p:pic>
      <p:pic>
        <p:nvPicPr>
          <p:cNvPr id="34823" name="Picture 25" descr="Snapshot11gimpgedreht"/>
          <p:cNvPicPr>
            <a:picLocks noChangeAspect="1" noChangeArrowheads="1"/>
          </p:cNvPicPr>
          <p:nvPr/>
        </p:nvPicPr>
        <p:blipFill>
          <a:blip r:embed="rId5">
            <a:clrChange>
              <a:clrFrom>
                <a:srgbClr val="000000"/>
              </a:clrFrom>
              <a:clrTo>
                <a:srgbClr val="000000">
                  <a:alpha val="0"/>
                </a:srgbClr>
              </a:clrTo>
            </a:clrChange>
          </a:blip>
          <a:srcRect l="14563" r="22043"/>
          <a:stretch>
            <a:fillRect/>
          </a:stretch>
        </p:blipFill>
        <p:spPr bwMode="auto">
          <a:xfrm rot="-617398">
            <a:off x="7283450" y="3892550"/>
            <a:ext cx="1674813" cy="2441575"/>
          </a:xfrm>
          <a:prstGeom prst="rect">
            <a:avLst/>
          </a:prstGeom>
          <a:noFill/>
          <a:ln w="9525">
            <a:noFill/>
            <a:miter lim="800000"/>
            <a:headEnd/>
            <a:tailEnd/>
          </a:ln>
        </p:spPr>
      </p:pic>
      <p:pic>
        <p:nvPicPr>
          <p:cNvPr id="34824" name="Picture 26" descr="Snapshot10"/>
          <p:cNvPicPr>
            <a:picLocks noChangeAspect="1" noChangeArrowheads="1"/>
          </p:cNvPicPr>
          <p:nvPr/>
        </p:nvPicPr>
        <p:blipFill>
          <a:blip r:embed="rId6">
            <a:clrChange>
              <a:clrFrom>
                <a:srgbClr val="000000"/>
              </a:clrFrom>
              <a:clrTo>
                <a:srgbClr val="000000">
                  <a:alpha val="0"/>
                </a:srgbClr>
              </a:clrTo>
            </a:clrChange>
            <a:lum bright="-6000"/>
          </a:blip>
          <a:srcRect l="15100" t="15474" r="22586" b="14684"/>
          <a:stretch>
            <a:fillRect/>
          </a:stretch>
        </p:blipFill>
        <p:spPr bwMode="auto">
          <a:xfrm rot="267428">
            <a:off x="5108575" y="3852863"/>
            <a:ext cx="2474913" cy="2565400"/>
          </a:xfrm>
          <a:prstGeom prst="rect">
            <a:avLst/>
          </a:prstGeom>
          <a:noFill/>
          <a:ln w="9525">
            <a:noFill/>
            <a:miter lim="800000"/>
            <a:headEnd/>
            <a:tailEnd/>
          </a:ln>
        </p:spPr>
      </p:pic>
      <p:sp>
        <p:nvSpPr>
          <p:cNvPr id="14" name="Text Box 12"/>
          <p:cNvSpPr txBox="1">
            <a:spLocks noChangeArrowheads="1"/>
          </p:cNvSpPr>
          <p:nvPr/>
        </p:nvSpPr>
        <p:spPr bwMode="auto">
          <a:xfrm>
            <a:off x="3706813" y="3013075"/>
            <a:ext cx="720725" cy="823913"/>
          </a:xfrm>
          <a:prstGeom prst="rect">
            <a:avLst/>
          </a:prstGeom>
          <a:noFill/>
          <a:ln>
            <a:noFill/>
          </a:ln>
          <a:effectLst/>
        </p:spPr>
        <p:txBody>
          <a:bodyPr>
            <a:spAutoFit/>
          </a:bodyPr>
          <a:lstStyle>
            <a:lvl1pPr eaLnBrk="0" hangingPunct="0">
              <a:defRPr sz="3600" i="1">
                <a:solidFill>
                  <a:schemeClr val="tx1"/>
                </a:solidFill>
                <a:latin typeface="Calibri" pitchFamily="34" charset="0"/>
              </a:defRPr>
            </a:lvl1pPr>
            <a:lvl2pPr marL="742950" indent="-285750" eaLnBrk="0" hangingPunct="0">
              <a:defRPr sz="3600" i="1">
                <a:solidFill>
                  <a:schemeClr val="tx1"/>
                </a:solidFill>
                <a:latin typeface="Calibri" pitchFamily="34" charset="0"/>
              </a:defRPr>
            </a:lvl2pPr>
            <a:lvl3pPr marL="1143000" indent="-228600" eaLnBrk="0" hangingPunct="0">
              <a:defRPr sz="3600" i="1">
                <a:solidFill>
                  <a:schemeClr val="tx1"/>
                </a:solidFill>
                <a:latin typeface="Calibri" pitchFamily="34" charset="0"/>
              </a:defRPr>
            </a:lvl3pPr>
            <a:lvl4pPr marL="1600200" indent="-228600" eaLnBrk="0" hangingPunct="0">
              <a:defRPr sz="3600" i="1">
                <a:solidFill>
                  <a:schemeClr val="tx1"/>
                </a:solidFill>
                <a:latin typeface="Calibri" pitchFamily="34" charset="0"/>
              </a:defRPr>
            </a:lvl4pPr>
            <a:lvl5pPr marL="2057400" indent="-228600" eaLnBrk="0" hangingPunct="0">
              <a:defRPr sz="3600" i="1">
                <a:solidFill>
                  <a:schemeClr val="tx1"/>
                </a:solidFill>
                <a:latin typeface="Calibri" pitchFamily="34" charset="0"/>
              </a:defRPr>
            </a:lvl5pPr>
            <a:lvl6pPr marL="2514600" indent="-228600" algn="ctr" eaLnBrk="0" fontAlgn="base" hangingPunct="0">
              <a:spcBef>
                <a:spcPct val="0"/>
              </a:spcBef>
              <a:spcAft>
                <a:spcPct val="0"/>
              </a:spcAft>
              <a:defRPr sz="3600" i="1">
                <a:solidFill>
                  <a:schemeClr val="tx1"/>
                </a:solidFill>
                <a:latin typeface="Calibri" pitchFamily="34" charset="0"/>
              </a:defRPr>
            </a:lvl6pPr>
            <a:lvl7pPr marL="2971800" indent="-228600" algn="ctr" eaLnBrk="0" fontAlgn="base" hangingPunct="0">
              <a:spcBef>
                <a:spcPct val="0"/>
              </a:spcBef>
              <a:spcAft>
                <a:spcPct val="0"/>
              </a:spcAft>
              <a:defRPr sz="3600" i="1">
                <a:solidFill>
                  <a:schemeClr val="tx1"/>
                </a:solidFill>
                <a:latin typeface="Calibri" pitchFamily="34" charset="0"/>
              </a:defRPr>
            </a:lvl7pPr>
            <a:lvl8pPr marL="3429000" indent="-228600" algn="ctr" eaLnBrk="0" fontAlgn="base" hangingPunct="0">
              <a:spcBef>
                <a:spcPct val="0"/>
              </a:spcBef>
              <a:spcAft>
                <a:spcPct val="0"/>
              </a:spcAft>
              <a:defRPr sz="3600" i="1">
                <a:solidFill>
                  <a:schemeClr val="tx1"/>
                </a:solidFill>
                <a:latin typeface="Calibri" pitchFamily="34" charset="0"/>
              </a:defRPr>
            </a:lvl8pPr>
            <a:lvl9pPr marL="3886200" indent="-228600" algn="ctr" eaLnBrk="0" fontAlgn="base" hangingPunct="0">
              <a:spcBef>
                <a:spcPct val="0"/>
              </a:spcBef>
              <a:spcAft>
                <a:spcPct val="0"/>
              </a:spcAft>
              <a:defRPr sz="3600" i="1">
                <a:solidFill>
                  <a:schemeClr val="tx1"/>
                </a:solidFill>
                <a:latin typeface="Calibri" pitchFamily="34" charset="0"/>
              </a:defRPr>
            </a:lvl9pPr>
          </a:lstStyle>
          <a:p>
            <a:pPr algn="ctr" eaLnBrk="1" hangingPunct="1">
              <a:spcBef>
                <a:spcPct val="50000"/>
              </a:spcBef>
              <a:defRPr/>
            </a:pPr>
            <a:r>
              <a:rPr lang="de-DE" altLang="de-DE" sz="4800" b="1">
                <a:solidFill>
                  <a:schemeClr val="bg1"/>
                </a:solidFill>
                <a:latin typeface="Segoe Script" pitchFamily="34" charset="0"/>
                <a:cs typeface="+mn-cs"/>
              </a:rPr>
              <a:t>L</a:t>
            </a:r>
            <a:r>
              <a:rPr lang="de-DE" altLang="de-DE" sz="4000" i="0">
                <a:solidFill>
                  <a:schemeClr val="bg1"/>
                </a:solidFill>
                <a:effectLst>
                  <a:outerShdw blurRad="38100" dist="38100" dir="2700000" algn="tl">
                    <a:srgbClr val="C0C0C0"/>
                  </a:outerShdw>
                </a:effectLst>
                <a:latin typeface="Segoe Script" pitchFamily="34" charset="0"/>
                <a:cs typeface="+mn-cs"/>
              </a:rPr>
              <a:t> </a:t>
            </a:r>
            <a:endParaRPr lang="de-DE" altLang="de-DE" sz="4000" b="1" i="0">
              <a:solidFill>
                <a:schemeClr val="bg1"/>
              </a:solidFill>
              <a:effectLst>
                <a:outerShdw blurRad="38100" dist="38100" dir="2700000" algn="tl">
                  <a:srgbClr val="C0C0C0"/>
                </a:outerShdw>
              </a:effectLst>
              <a:latin typeface="Bradley Hand ITC" pitchFamily="66" charset="0"/>
              <a:cs typeface="+mn-cs"/>
            </a:endParaRPr>
          </a:p>
        </p:txBody>
      </p:sp>
      <p:sp>
        <p:nvSpPr>
          <p:cNvPr id="15" name="Text Box 14"/>
          <p:cNvSpPr txBox="1">
            <a:spLocks noChangeArrowheads="1"/>
          </p:cNvSpPr>
          <p:nvPr/>
        </p:nvSpPr>
        <p:spPr bwMode="auto">
          <a:xfrm>
            <a:off x="7740650" y="3003550"/>
            <a:ext cx="792163" cy="762000"/>
          </a:xfrm>
          <a:prstGeom prst="rect">
            <a:avLst/>
          </a:prstGeom>
          <a:noFill/>
          <a:ln>
            <a:noFill/>
          </a:ln>
          <a:effectLst/>
        </p:spPr>
        <p:txBody>
          <a:bodyPr>
            <a:spAutoFit/>
          </a:bodyPr>
          <a:lstStyle>
            <a:lvl1pPr eaLnBrk="0" hangingPunct="0">
              <a:defRPr sz="3600" i="1">
                <a:solidFill>
                  <a:schemeClr val="tx1"/>
                </a:solidFill>
                <a:latin typeface="Calibri" pitchFamily="34" charset="0"/>
              </a:defRPr>
            </a:lvl1pPr>
            <a:lvl2pPr marL="742950" indent="-285750" eaLnBrk="0" hangingPunct="0">
              <a:defRPr sz="3600" i="1">
                <a:solidFill>
                  <a:schemeClr val="tx1"/>
                </a:solidFill>
                <a:latin typeface="Calibri" pitchFamily="34" charset="0"/>
              </a:defRPr>
            </a:lvl2pPr>
            <a:lvl3pPr marL="1143000" indent="-228600" eaLnBrk="0" hangingPunct="0">
              <a:defRPr sz="3600" i="1">
                <a:solidFill>
                  <a:schemeClr val="tx1"/>
                </a:solidFill>
                <a:latin typeface="Calibri" pitchFamily="34" charset="0"/>
              </a:defRPr>
            </a:lvl3pPr>
            <a:lvl4pPr marL="1600200" indent="-228600" eaLnBrk="0" hangingPunct="0">
              <a:defRPr sz="3600" i="1">
                <a:solidFill>
                  <a:schemeClr val="tx1"/>
                </a:solidFill>
                <a:latin typeface="Calibri" pitchFamily="34" charset="0"/>
              </a:defRPr>
            </a:lvl4pPr>
            <a:lvl5pPr marL="2057400" indent="-228600" eaLnBrk="0" hangingPunct="0">
              <a:defRPr sz="3600" i="1">
                <a:solidFill>
                  <a:schemeClr val="tx1"/>
                </a:solidFill>
                <a:latin typeface="Calibri" pitchFamily="34" charset="0"/>
              </a:defRPr>
            </a:lvl5pPr>
            <a:lvl6pPr marL="2514600" indent="-228600" algn="ctr" eaLnBrk="0" fontAlgn="base" hangingPunct="0">
              <a:spcBef>
                <a:spcPct val="0"/>
              </a:spcBef>
              <a:spcAft>
                <a:spcPct val="0"/>
              </a:spcAft>
              <a:defRPr sz="3600" i="1">
                <a:solidFill>
                  <a:schemeClr val="tx1"/>
                </a:solidFill>
                <a:latin typeface="Calibri" pitchFamily="34" charset="0"/>
              </a:defRPr>
            </a:lvl6pPr>
            <a:lvl7pPr marL="2971800" indent="-228600" algn="ctr" eaLnBrk="0" fontAlgn="base" hangingPunct="0">
              <a:spcBef>
                <a:spcPct val="0"/>
              </a:spcBef>
              <a:spcAft>
                <a:spcPct val="0"/>
              </a:spcAft>
              <a:defRPr sz="3600" i="1">
                <a:solidFill>
                  <a:schemeClr val="tx1"/>
                </a:solidFill>
                <a:latin typeface="Calibri" pitchFamily="34" charset="0"/>
              </a:defRPr>
            </a:lvl7pPr>
            <a:lvl8pPr marL="3429000" indent="-228600" algn="ctr" eaLnBrk="0" fontAlgn="base" hangingPunct="0">
              <a:spcBef>
                <a:spcPct val="0"/>
              </a:spcBef>
              <a:spcAft>
                <a:spcPct val="0"/>
              </a:spcAft>
              <a:defRPr sz="3600" i="1">
                <a:solidFill>
                  <a:schemeClr val="tx1"/>
                </a:solidFill>
                <a:latin typeface="Calibri" pitchFamily="34" charset="0"/>
              </a:defRPr>
            </a:lvl8pPr>
            <a:lvl9pPr marL="3886200" indent="-228600" algn="ctr" eaLnBrk="0" fontAlgn="base" hangingPunct="0">
              <a:spcBef>
                <a:spcPct val="0"/>
              </a:spcBef>
              <a:spcAft>
                <a:spcPct val="0"/>
              </a:spcAft>
              <a:defRPr sz="3600" i="1">
                <a:solidFill>
                  <a:schemeClr val="tx1"/>
                </a:solidFill>
                <a:latin typeface="Calibri" pitchFamily="34" charset="0"/>
              </a:defRPr>
            </a:lvl9pPr>
          </a:lstStyle>
          <a:p>
            <a:pPr algn="ctr" eaLnBrk="1" hangingPunct="1">
              <a:spcBef>
                <a:spcPct val="50000"/>
              </a:spcBef>
              <a:defRPr/>
            </a:pPr>
            <a:r>
              <a:rPr lang="de-DE" altLang="de-DE" sz="4400">
                <a:solidFill>
                  <a:schemeClr val="bg1"/>
                </a:solidFill>
                <a:effectLst>
                  <a:outerShdw blurRad="38100" dist="38100" dir="2700000" algn="tl">
                    <a:srgbClr val="C0C0C0"/>
                  </a:outerShdw>
                </a:effectLst>
                <a:latin typeface="Comic Sans MS" pitchFamily="66" charset="0"/>
                <a:cs typeface="+mn-cs"/>
              </a:rPr>
              <a:t>V</a:t>
            </a:r>
          </a:p>
        </p:txBody>
      </p:sp>
      <p:sp>
        <p:nvSpPr>
          <p:cNvPr id="16" name="Text Box 15"/>
          <p:cNvSpPr txBox="1">
            <a:spLocks noChangeArrowheads="1"/>
          </p:cNvSpPr>
          <p:nvPr/>
        </p:nvSpPr>
        <p:spPr bwMode="auto">
          <a:xfrm>
            <a:off x="5651500" y="3003550"/>
            <a:ext cx="792163" cy="762000"/>
          </a:xfrm>
          <a:prstGeom prst="rect">
            <a:avLst/>
          </a:prstGeom>
          <a:noFill/>
          <a:ln>
            <a:noFill/>
          </a:ln>
          <a:effectLst/>
        </p:spPr>
        <p:txBody>
          <a:bodyPr>
            <a:spAutoFit/>
          </a:bodyPr>
          <a:lstStyle>
            <a:lvl1pPr eaLnBrk="0" hangingPunct="0">
              <a:defRPr sz="3600" i="1">
                <a:solidFill>
                  <a:schemeClr val="tx1"/>
                </a:solidFill>
                <a:latin typeface="Calibri" pitchFamily="34" charset="0"/>
              </a:defRPr>
            </a:lvl1pPr>
            <a:lvl2pPr marL="742950" indent="-285750" eaLnBrk="0" hangingPunct="0">
              <a:defRPr sz="3600" i="1">
                <a:solidFill>
                  <a:schemeClr val="tx1"/>
                </a:solidFill>
                <a:latin typeface="Calibri" pitchFamily="34" charset="0"/>
              </a:defRPr>
            </a:lvl2pPr>
            <a:lvl3pPr marL="1143000" indent="-228600" eaLnBrk="0" hangingPunct="0">
              <a:defRPr sz="3600" i="1">
                <a:solidFill>
                  <a:schemeClr val="tx1"/>
                </a:solidFill>
                <a:latin typeface="Calibri" pitchFamily="34" charset="0"/>
              </a:defRPr>
            </a:lvl3pPr>
            <a:lvl4pPr marL="1600200" indent="-228600" eaLnBrk="0" hangingPunct="0">
              <a:defRPr sz="3600" i="1">
                <a:solidFill>
                  <a:schemeClr val="tx1"/>
                </a:solidFill>
                <a:latin typeface="Calibri" pitchFamily="34" charset="0"/>
              </a:defRPr>
            </a:lvl4pPr>
            <a:lvl5pPr marL="2057400" indent="-228600" eaLnBrk="0" hangingPunct="0">
              <a:defRPr sz="3600" i="1">
                <a:solidFill>
                  <a:schemeClr val="tx1"/>
                </a:solidFill>
                <a:latin typeface="Calibri" pitchFamily="34" charset="0"/>
              </a:defRPr>
            </a:lvl5pPr>
            <a:lvl6pPr marL="2514600" indent="-228600" algn="ctr" eaLnBrk="0" fontAlgn="base" hangingPunct="0">
              <a:spcBef>
                <a:spcPct val="0"/>
              </a:spcBef>
              <a:spcAft>
                <a:spcPct val="0"/>
              </a:spcAft>
              <a:defRPr sz="3600" i="1">
                <a:solidFill>
                  <a:schemeClr val="tx1"/>
                </a:solidFill>
                <a:latin typeface="Calibri" pitchFamily="34" charset="0"/>
              </a:defRPr>
            </a:lvl6pPr>
            <a:lvl7pPr marL="2971800" indent="-228600" algn="ctr" eaLnBrk="0" fontAlgn="base" hangingPunct="0">
              <a:spcBef>
                <a:spcPct val="0"/>
              </a:spcBef>
              <a:spcAft>
                <a:spcPct val="0"/>
              </a:spcAft>
              <a:defRPr sz="3600" i="1">
                <a:solidFill>
                  <a:schemeClr val="tx1"/>
                </a:solidFill>
                <a:latin typeface="Calibri" pitchFamily="34" charset="0"/>
              </a:defRPr>
            </a:lvl7pPr>
            <a:lvl8pPr marL="3429000" indent="-228600" algn="ctr" eaLnBrk="0" fontAlgn="base" hangingPunct="0">
              <a:spcBef>
                <a:spcPct val="0"/>
              </a:spcBef>
              <a:spcAft>
                <a:spcPct val="0"/>
              </a:spcAft>
              <a:defRPr sz="3600" i="1">
                <a:solidFill>
                  <a:schemeClr val="tx1"/>
                </a:solidFill>
                <a:latin typeface="Calibri" pitchFamily="34" charset="0"/>
              </a:defRPr>
            </a:lvl8pPr>
            <a:lvl9pPr marL="3886200" indent="-228600" algn="ctr" eaLnBrk="0" fontAlgn="base" hangingPunct="0">
              <a:spcBef>
                <a:spcPct val="0"/>
              </a:spcBef>
              <a:spcAft>
                <a:spcPct val="0"/>
              </a:spcAft>
              <a:defRPr sz="3600" i="1">
                <a:solidFill>
                  <a:schemeClr val="tx1"/>
                </a:solidFill>
                <a:latin typeface="Calibri" pitchFamily="34" charset="0"/>
              </a:defRPr>
            </a:lvl9pPr>
          </a:lstStyle>
          <a:p>
            <a:pPr algn="ctr" eaLnBrk="1" hangingPunct="1">
              <a:spcBef>
                <a:spcPct val="50000"/>
              </a:spcBef>
              <a:defRPr/>
            </a:pPr>
            <a:r>
              <a:rPr lang="de-DE" altLang="de-DE" sz="4400">
                <a:solidFill>
                  <a:schemeClr val="bg1"/>
                </a:solidFill>
                <a:effectLst>
                  <a:outerShdw blurRad="38100" dist="38100" dir="2700000" algn="tl">
                    <a:srgbClr val="C0C0C0"/>
                  </a:outerShdw>
                </a:effectLst>
                <a:latin typeface="Comic Sans MS" pitchFamily="66" charset="0"/>
                <a:cs typeface="+mn-cs"/>
              </a:rPr>
              <a:t>U</a:t>
            </a:r>
          </a:p>
        </p:txBody>
      </p:sp>
      <p:pic>
        <p:nvPicPr>
          <p:cNvPr id="34828" name="Picture 41" descr="2"/>
          <p:cNvPicPr>
            <a:picLocks noChangeAspect="1" noChangeArrowheads="1"/>
          </p:cNvPicPr>
          <p:nvPr/>
        </p:nvPicPr>
        <p:blipFill>
          <a:blip r:embed="rId7"/>
          <a:srcRect b="21417"/>
          <a:stretch>
            <a:fillRect/>
          </a:stretch>
        </p:blipFill>
        <p:spPr bwMode="auto">
          <a:xfrm>
            <a:off x="1668463" y="2976563"/>
            <a:ext cx="815975" cy="731837"/>
          </a:xfrm>
          <a:prstGeom prst="rect">
            <a:avLst/>
          </a:prstGeom>
          <a:noFill/>
          <a:ln w="9525">
            <a:noFill/>
            <a:miter lim="800000"/>
            <a:headEnd/>
            <a:tailEnd/>
          </a:ln>
        </p:spPr>
      </p:pic>
      <p:sp>
        <p:nvSpPr>
          <p:cNvPr id="34829" name="Text Box 46"/>
          <p:cNvSpPr txBox="1">
            <a:spLocks noChangeArrowheads="1"/>
          </p:cNvSpPr>
          <p:nvPr/>
        </p:nvSpPr>
        <p:spPr bwMode="auto">
          <a:xfrm>
            <a:off x="250825" y="1295400"/>
            <a:ext cx="2303463" cy="400110"/>
          </a:xfrm>
          <a:prstGeom prst="rect">
            <a:avLst/>
          </a:prstGeom>
          <a:gradFill rotWithShape="1">
            <a:gsLst>
              <a:gs pos="0">
                <a:srgbClr val="DDDDDD"/>
              </a:gs>
              <a:gs pos="100000">
                <a:srgbClr val="969696"/>
              </a:gs>
            </a:gsLst>
            <a:lin ang="5400000" scaled="1"/>
          </a:gradFill>
          <a:ln w="9525">
            <a:noFill/>
            <a:miter lim="800000"/>
            <a:headEnd/>
            <a:tailEnd/>
          </a:ln>
        </p:spPr>
        <p:txBody>
          <a:bodyPr>
            <a:spAutoFit/>
          </a:bodyPr>
          <a:lstStyle/>
          <a:p>
            <a:pPr algn="ctr">
              <a:spcBef>
                <a:spcPct val="50000"/>
              </a:spcBef>
            </a:pPr>
            <a:r>
              <a:rPr lang="de-DE" altLang="de-DE" sz="1800" i="0" dirty="0">
                <a:latin typeface="Arial Narrow" panose="020B0606020202030204" pitchFamily="34" charset="0"/>
              </a:rPr>
              <a:t>Rhod. </a:t>
            </a:r>
            <a:r>
              <a:rPr lang="de-DE" altLang="de-DE" sz="2000" i="0" dirty="0">
                <a:latin typeface="Arial Narrow" panose="020B0606020202030204" pitchFamily="34" charset="0"/>
              </a:rPr>
              <a:t>Ridgeback</a:t>
            </a:r>
          </a:p>
        </p:txBody>
      </p:sp>
      <p:sp>
        <p:nvSpPr>
          <p:cNvPr id="34830" name="Text Box 47"/>
          <p:cNvSpPr txBox="1">
            <a:spLocks noChangeArrowheads="1"/>
          </p:cNvSpPr>
          <p:nvPr/>
        </p:nvSpPr>
        <p:spPr bwMode="auto">
          <a:xfrm>
            <a:off x="2843213" y="1295400"/>
            <a:ext cx="2016125" cy="400110"/>
          </a:xfrm>
          <a:prstGeom prst="rect">
            <a:avLst/>
          </a:prstGeom>
          <a:gradFill rotWithShape="1">
            <a:gsLst>
              <a:gs pos="0">
                <a:srgbClr val="DDDDDD"/>
              </a:gs>
              <a:gs pos="100000">
                <a:srgbClr val="969696"/>
              </a:gs>
            </a:gsLst>
            <a:lin ang="5400000" scaled="1"/>
          </a:gradFill>
          <a:ln w="9525">
            <a:noFill/>
            <a:miter lim="800000"/>
            <a:headEnd/>
            <a:tailEnd/>
          </a:ln>
        </p:spPr>
        <p:txBody>
          <a:bodyPr>
            <a:spAutoFit/>
          </a:bodyPr>
          <a:lstStyle/>
          <a:p>
            <a:pPr algn="ctr">
              <a:spcBef>
                <a:spcPct val="50000"/>
              </a:spcBef>
            </a:pPr>
            <a:r>
              <a:rPr lang="de-DE" altLang="de-DE" sz="2000" i="0" dirty="0">
                <a:latin typeface="Arial Narrow" panose="020B0606020202030204" pitchFamily="34" charset="0"/>
              </a:rPr>
              <a:t>Engl. Bulldogge</a:t>
            </a:r>
          </a:p>
        </p:txBody>
      </p:sp>
      <p:sp>
        <p:nvSpPr>
          <p:cNvPr id="34831" name="Text Box 48"/>
          <p:cNvSpPr txBox="1">
            <a:spLocks noChangeArrowheads="1"/>
          </p:cNvSpPr>
          <p:nvPr/>
        </p:nvSpPr>
        <p:spPr bwMode="auto">
          <a:xfrm>
            <a:off x="5148263" y="1295400"/>
            <a:ext cx="2016125" cy="400110"/>
          </a:xfrm>
          <a:prstGeom prst="rect">
            <a:avLst/>
          </a:prstGeom>
          <a:gradFill rotWithShape="1">
            <a:gsLst>
              <a:gs pos="0">
                <a:srgbClr val="DDDDDD"/>
              </a:gs>
              <a:gs pos="100000">
                <a:srgbClr val="969696"/>
              </a:gs>
            </a:gsLst>
            <a:lin ang="5400000" scaled="1"/>
          </a:gradFill>
          <a:ln w="9525">
            <a:noFill/>
            <a:miter lim="800000"/>
            <a:headEnd/>
            <a:tailEnd/>
          </a:ln>
        </p:spPr>
        <p:txBody>
          <a:bodyPr>
            <a:spAutoFit/>
          </a:bodyPr>
          <a:lstStyle/>
          <a:p>
            <a:pPr algn="ctr">
              <a:spcBef>
                <a:spcPct val="50000"/>
              </a:spcBef>
            </a:pPr>
            <a:r>
              <a:rPr lang="de-DE" altLang="de-DE" sz="2000" i="0" dirty="0">
                <a:latin typeface="Arial Narrow" panose="020B0606020202030204" pitchFamily="34" charset="0"/>
              </a:rPr>
              <a:t>Franz. Bulldogge</a:t>
            </a:r>
          </a:p>
        </p:txBody>
      </p:sp>
      <p:sp>
        <p:nvSpPr>
          <p:cNvPr id="34832" name="Text Box 49"/>
          <p:cNvSpPr txBox="1">
            <a:spLocks noChangeArrowheads="1"/>
          </p:cNvSpPr>
          <p:nvPr/>
        </p:nvSpPr>
        <p:spPr bwMode="auto">
          <a:xfrm>
            <a:off x="7451725" y="1295400"/>
            <a:ext cx="1584325" cy="400110"/>
          </a:xfrm>
          <a:prstGeom prst="rect">
            <a:avLst/>
          </a:prstGeom>
          <a:gradFill rotWithShape="1">
            <a:gsLst>
              <a:gs pos="0">
                <a:srgbClr val="DDDDDD"/>
              </a:gs>
              <a:gs pos="100000">
                <a:srgbClr val="969696"/>
              </a:gs>
            </a:gsLst>
            <a:lin ang="5400000" scaled="1"/>
          </a:gradFill>
          <a:ln w="9525">
            <a:noFill/>
            <a:miter lim="800000"/>
            <a:headEnd/>
            <a:tailEnd/>
          </a:ln>
        </p:spPr>
        <p:txBody>
          <a:bodyPr>
            <a:spAutoFit/>
          </a:bodyPr>
          <a:lstStyle/>
          <a:p>
            <a:pPr algn="ctr">
              <a:spcBef>
                <a:spcPct val="50000"/>
              </a:spcBef>
            </a:pPr>
            <a:r>
              <a:rPr lang="de-DE" altLang="de-DE" sz="2000" i="0" dirty="0">
                <a:latin typeface="Arial Narrow" panose="020B0606020202030204" pitchFamily="34" charset="0"/>
              </a:rPr>
              <a:t>Mops</a:t>
            </a:r>
          </a:p>
        </p:txBody>
      </p:sp>
      <p:sp>
        <p:nvSpPr>
          <p:cNvPr id="2" name="Rechteck 1"/>
          <p:cNvSpPr/>
          <p:nvPr/>
        </p:nvSpPr>
        <p:spPr>
          <a:xfrm>
            <a:off x="395288" y="3094038"/>
            <a:ext cx="8245475" cy="500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pic>
        <p:nvPicPr>
          <p:cNvPr id="34834" name="Picture 24" descr="Snapshot09"/>
          <p:cNvPicPr>
            <a:picLocks noChangeAspect="1" noChangeArrowheads="1"/>
          </p:cNvPicPr>
          <p:nvPr/>
        </p:nvPicPr>
        <p:blipFill>
          <a:blip r:embed="rId8"/>
          <a:srcRect l="18935" t="31528" r="32825" b="22269"/>
          <a:stretch>
            <a:fillRect/>
          </a:stretch>
        </p:blipFill>
        <p:spPr bwMode="auto">
          <a:xfrm>
            <a:off x="7092950" y="2243138"/>
            <a:ext cx="1944688" cy="1719262"/>
          </a:xfrm>
          <a:prstGeom prst="rect">
            <a:avLst/>
          </a:prstGeom>
          <a:noFill/>
          <a:ln w="9525">
            <a:noFill/>
            <a:miter lim="800000"/>
            <a:headEnd/>
            <a:tailEnd/>
          </a:ln>
        </p:spPr>
      </p:pic>
      <p:pic>
        <p:nvPicPr>
          <p:cNvPr id="34835" name="Picture 23" descr="Snapshot03"/>
          <p:cNvPicPr>
            <a:picLocks noChangeAspect="1" noChangeArrowheads="1"/>
          </p:cNvPicPr>
          <p:nvPr/>
        </p:nvPicPr>
        <p:blipFill>
          <a:blip r:embed="rId9"/>
          <a:srcRect l="32011" t="20018" r="23985" b="23985"/>
          <a:stretch>
            <a:fillRect/>
          </a:stretch>
        </p:blipFill>
        <p:spPr bwMode="auto">
          <a:xfrm>
            <a:off x="5148263" y="2033588"/>
            <a:ext cx="1584325" cy="1860550"/>
          </a:xfrm>
          <a:prstGeom prst="rect">
            <a:avLst/>
          </a:prstGeom>
          <a:noFill/>
          <a:ln w="9525">
            <a:noFill/>
            <a:miter lim="800000"/>
            <a:headEnd/>
            <a:tailEnd/>
          </a:ln>
        </p:spPr>
      </p:pic>
      <p:pic>
        <p:nvPicPr>
          <p:cNvPr id="34836" name="Picture 22" descr="Snapshot02"/>
          <p:cNvPicPr>
            <a:picLocks noChangeAspect="1" noChangeArrowheads="1"/>
          </p:cNvPicPr>
          <p:nvPr/>
        </p:nvPicPr>
        <p:blipFill>
          <a:blip r:embed="rId10"/>
          <a:srcRect l="25232" r="18102" b="18889"/>
          <a:stretch>
            <a:fillRect/>
          </a:stretch>
        </p:blipFill>
        <p:spPr bwMode="auto">
          <a:xfrm>
            <a:off x="3132138" y="1700213"/>
            <a:ext cx="1711325" cy="2260600"/>
          </a:xfrm>
          <a:prstGeom prst="rect">
            <a:avLst/>
          </a:prstGeom>
          <a:noFill/>
          <a:ln w="9525">
            <a:noFill/>
            <a:miter lim="800000"/>
            <a:headEnd/>
            <a:tailEnd/>
          </a:ln>
        </p:spPr>
      </p:pic>
      <p:pic>
        <p:nvPicPr>
          <p:cNvPr id="34837" name="Picture 21" descr="Snapshot09gimp"/>
          <p:cNvPicPr>
            <a:picLocks noChangeAspect="1" noChangeArrowheads="1"/>
          </p:cNvPicPr>
          <p:nvPr/>
        </p:nvPicPr>
        <p:blipFill>
          <a:blip r:embed="rId11">
            <a:clrChange>
              <a:clrFrom>
                <a:srgbClr val="000000"/>
              </a:clrFrom>
              <a:clrTo>
                <a:srgbClr val="000000">
                  <a:alpha val="0"/>
                </a:srgbClr>
              </a:clrTo>
            </a:clrChange>
          </a:blip>
          <a:srcRect l="26842" t="22057" r="1529" b="46440"/>
          <a:stretch>
            <a:fillRect/>
          </a:stretch>
        </p:blipFill>
        <p:spPr bwMode="auto">
          <a:xfrm>
            <a:off x="109538" y="2579688"/>
            <a:ext cx="3238500" cy="1314450"/>
          </a:xfrm>
          <a:prstGeom prst="rect">
            <a:avLst/>
          </a:prstGeom>
          <a:noFill/>
          <a:ln w="9525">
            <a:noFill/>
            <a:miter lim="800000"/>
            <a:headEnd/>
            <a:tailEnd/>
          </a:ln>
        </p:spPr>
      </p:pic>
      <p:sp>
        <p:nvSpPr>
          <p:cNvPr id="34838" name="Rectangle 18"/>
          <p:cNvSpPr>
            <a:spLocks noChangeArrowheads="1"/>
          </p:cNvSpPr>
          <p:nvPr/>
        </p:nvSpPr>
        <p:spPr bwMode="auto">
          <a:xfrm>
            <a:off x="4500563" y="2063750"/>
            <a:ext cx="647700" cy="396875"/>
          </a:xfrm>
          <a:prstGeom prst="rect">
            <a:avLst/>
          </a:prstGeom>
          <a:noFill/>
          <a:ln w="9525">
            <a:noFill/>
            <a:miter lim="800000"/>
            <a:headEnd/>
            <a:tailEnd/>
          </a:ln>
        </p:spPr>
        <p:txBody>
          <a:bodyPr>
            <a:spAutoFit/>
          </a:bodyPr>
          <a:lstStyle/>
          <a:p>
            <a:pPr algn="ctr"/>
            <a:r>
              <a:rPr lang="de-DE" altLang="de-DE" sz="2000" b="1" i="0" dirty="0">
                <a:solidFill>
                  <a:schemeClr val="bg1"/>
                </a:solidFill>
                <a:latin typeface="Arial Narrow" panose="020B0606020202030204" pitchFamily="34" charset="0"/>
              </a:rPr>
              <a:t>84 °</a:t>
            </a:r>
          </a:p>
        </p:txBody>
      </p:sp>
      <p:sp>
        <p:nvSpPr>
          <p:cNvPr id="34839" name="Rectangle 19"/>
          <p:cNvSpPr>
            <a:spLocks noChangeArrowheads="1"/>
          </p:cNvSpPr>
          <p:nvPr/>
        </p:nvSpPr>
        <p:spPr bwMode="auto">
          <a:xfrm>
            <a:off x="2195513" y="2063750"/>
            <a:ext cx="792162" cy="396875"/>
          </a:xfrm>
          <a:prstGeom prst="rect">
            <a:avLst/>
          </a:prstGeom>
          <a:noFill/>
          <a:ln w="9525">
            <a:noFill/>
            <a:miter lim="800000"/>
            <a:headEnd/>
            <a:tailEnd/>
          </a:ln>
        </p:spPr>
        <p:txBody>
          <a:bodyPr>
            <a:spAutoFit/>
          </a:bodyPr>
          <a:lstStyle/>
          <a:p>
            <a:pPr algn="ctr"/>
            <a:r>
              <a:rPr lang="de-DE" altLang="de-DE" sz="2000" b="1" i="0" dirty="0">
                <a:solidFill>
                  <a:schemeClr val="bg1"/>
                </a:solidFill>
                <a:latin typeface="Arial Narrow" panose="020B0606020202030204" pitchFamily="34" charset="0"/>
              </a:rPr>
              <a:t>112 °</a:t>
            </a:r>
          </a:p>
        </p:txBody>
      </p:sp>
      <p:sp>
        <p:nvSpPr>
          <p:cNvPr id="34840" name="Rectangle 20"/>
          <p:cNvSpPr>
            <a:spLocks noChangeArrowheads="1"/>
          </p:cNvSpPr>
          <p:nvPr/>
        </p:nvSpPr>
        <p:spPr bwMode="auto">
          <a:xfrm>
            <a:off x="8316913" y="2063750"/>
            <a:ext cx="647700" cy="396875"/>
          </a:xfrm>
          <a:prstGeom prst="rect">
            <a:avLst/>
          </a:prstGeom>
          <a:noFill/>
          <a:ln w="9525">
            <a:noFill/>
            <a:miter lim="800000"/>
            <a:headEnd/>
            <a:tailEnd/>
          </a:ln>
        </p:spPr>
        <p:txBody>
          <a:bodyPr>
            <a:spAutoFit/>
          </a:bodyPr>
          <a:lstStyle/>
          <a:p>
            <a:pPr algn="ctr"/>
            <a:r>
              <a:rPr lang="de-DE" altLang="de-DE" sz="2000" b="1" i="0" dirty="0">
                <a:solidFill>
                  <a:schemeClr val="bg1"/>
                </a:solidFill>
                <a:latin typeface="Arial Narrow" panose="020B0606020202030204" pitchFamily="34" charset="0"/>
              </a:rPr>
              <a:t>60 °</a:t>
            </a:r>
          </a:p>
        </p:txBody>
      </p:sp>
      <p:sp>
        <p:nvSpPr>
          <p:cNvPr id="34841" name="Rectangle 21"/>
          <p:cNvSpPr>
            <a:spLocks noChangeArrowheads="1"/>
          </p:cNvSpPr>
          <p:nvPr/>
        </p:nvSpPr>
        <p:spPr bwMode="auto">
          <a:xfrm>
            <a:off x="6372225" y="2065338"/>
            <a:ext cx="647700" cy="396875"/>
          </a:xfrm>
          <a:prstGeom prst="rect">
            <a:avLst/>
          </a:prstGeom>
          <a:noFill/>
          <a:ln w="9525">
            <a:noFill/>
            <a:miter lim="800000"/>
            <a:headEnd/>
            <a:tailEnd/>
          </a:ln>
        </p:spPr>
        <p:txBody>
          <a:bodyPr>
            <a:spAutoFit/>
          </a:bodyPr>
          <a:lstStyle/>
          <a:p>
            <a:pPr algn="ctr"/>
            <a:r>
              <a:rPr lang="de-DE" altLang="de-DE" sz="2000" b="1" i="0" dirty="0">
                <a:solidFill>
                  <a:schemeClr val="bg1"/>
                </a:solidFill>
                <a:latin typeface="Arial Narrow" panose="020B0606020202030204" pitchFamily="34" charset="0"/>
              </a:rPr>
              <a:t>80 °</a:t>
            </a:r>
          </a:p>
        </p:txBody>
      </p:sp>
      <p:sp>
        <p:nvSpPr>
          <p:cNvPr id="34842" name="Text Box 16"/>
          <p:cNvSpPr txBox="1">
            <a:spLocks noChangeArrowheads="1"/>
          </p:cNvSpPr>
          <p:nvPr/>
        </p:nvSpPr>
        <p:spPr bwMode="auto">
          <a:xfrm>
            <a:off x="1331640" y="6381328"/>
            <a:ext cx="7598223" cy="461665"/>
          </a:xfrm>
          <a:prstGeom prst="rect">
            <a:avLst/>
          </a:prstGeom>
          <a:noFill/>
          <a:ln w="9525">
            <a:noFill/>
            <a:miter lim="800000"/>
            <a:headEnd/>
            <a:tailEnd/>
          </a:ln>
        </p:spPr>
        <p:txBody>
          <a:bodyPr wrap="square">
            <a:spAutoFit/>
          </a:bodyPr>
          <a:lstStyle/>
          <a:p>
            <a:pPr>
              <a:spcBef>
                <a:spcPct val="50000"/>
              </a:spcBef>
            </a:pPr>
            <a:r>
              <a:rPr lang="de-DE" altLang="de-DE" sz="2000" i="0" dirty="0">
                <a:solidFill>
                  <a:schemeClr val="bg1"/>
                </a:solidFill>
                <a:latin typeface="Arial" charset="0"/>
              </a:rPr>
              <a:t>              </a:t>
            </a:r>
            <a:r>
              <a:rPr lang="de-DE" altLang="de-DE" sz="2400" i="0" dirty="0">
                <a:solidFill>
                  <a:schemeClr val="bg1"/>
                </a:solidFill>
                <a:latin typeface="Arial Narrow" panose="020B0606020202030204" pitchFamily="34" charset="0"/>
              </a:rPr>
              <a:t>Tränenkanälchen              Tränennasengang</a:t>
            </a:r>
          </a:p>
        </p:txBody>
      </p:sp>
      <p:sp>
        <p:nvSpPr>
          <p:cNvPr id="34843" name="Text Box 10"/>
          <p:cNvSpPr txBox="1">
            <a:spLocks noChangeArrowheads="1"/>
          </p:cNvSpPr>
          <p:nvPr/>
        </p:nvSpPr>
        <p:spPr bwMode="auto">
          <a:xfrm>
            <a:off x="179388" y="2720975"/>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44" name="Text Box 10"/>
          <p:cNvSpPr txBox="1">
            <a:spLocks noChangeArrowheads="1"/>
          </p:cNvSpPr>
          <p:nvPr/>
        </p:nvSpPr>
        <p:spPr bwMode="auto">
          <a:xfrm>
            <a:off x="3563938" y="1954213"/>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45" name="Text Box 10"/>
          <p:cNvSpPr txBox="1">
            <a:spLocks noChangeArrowheads="1"/>
          </p:cNvSpPr>
          <p:nvPr/>
        </p:nvSpPr>
        <p:spPr bwMode="auto">
          <a:xfrm>
            <a:off x="5364163" y="2144713"/>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46" name="Text Box 10"/>
          <p:cNvSpPr txBox="1">
            <a:spLocks noChangeArrowheads="1"/>
          </p:cNvSpPr>
          <p:nvPr/>
        </p:nvSpPr>
        <p:spPr bwMode="auto">
          <a:xfrm>
            <a:off x="7740650" y="2457450"/>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47" name="Text Box 10"/>
          <p:cNvSpPr txBox="1">
            <a:spLocks noChangeArrowheads="1"/>
          </p:cNvSpPr>
          <p:nvPr/>
        </p:nvSpPr>
        <p:spPr bwMode="auto">
          <a:xfrm>
            <a:off x="1979712" y="6465888"/>
            <a:ext cx="431800" cy="457200"/>
          </a:xfrm>
          <a:prstGeom prst="rect">
            <a:avLst/>
          </a:prstGeom>
          <a:noFill/>
          <a:ln w="9525">
            <a:noFill/>
            <a:miter lim="800000"/>
            <a:headEnd/>
            <a:tailEnd/>
          </a:ln>
        </p:spPr>
        <p:txBody>
          <a:bodyPr>
            <a:spAutoFit/>
          </a:bodyPr>
          <a:lstStyle/>
          <a:p>
            <a:pPr algn="ctr">
              <a:spcBef>
                <a:spcPct val="50000"/>
              </a:spcBef>
            </a:pPr>
            <a:r>
              <a:rPr lang="de-DE" altLang="de-DE" sz="2400" b="1" i="0" dirty="0">
                <a:solidFill>
                  <a:schemeClr val="bg1"/>
                </a:solidFill>
                <a:latin typeface="Arial" charset="0"/>
              </a:rPr>
              <a:t>*</a:t>
            </a:r>
          </a:p>
        </p:txBody>
      </p:sp>
      <p:sp>
        <p:nvSpPr>
          <p:cNvPr id="34848" name="Text Box 10"/>
          <p:cNvSpPr txBox="1">
            <a:spLocks noChangeArrowheads="1"/>
          </p:cNvSpPr>
          <p:nvPr/>
        </p:nvSpPr>
        <p:spPr bwMode="auto">
          <a:xfrm>
            <a:off x="1619250" y="3513138"/>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49" name="Text Box 10"/>
          <p:cNvSpPr txBox="1">
            <a:spLocks noChangeArrowheads="1"/>
          </p:cNvSpPr>
          <p:nvPr/>
        </p:nvSpPr>
        <p:spPr bwMode="auto">
          <a:xfrm>
            <a:off x="3995738" y="3538538"/>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50" name="Text Box 10"/>
          <p:cNvSpPr txBox="1">
            <a:spLocks noChangeArrowheads="1"/>
          </p:cNvSpPr>
          <p:nvPr/>
        </p:nvSpPr>
        <p:spPr bwMode="auto">
          <a:xfrm>
            <a:off x="5940425" y="3538538"/>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51" name="Text Box 10"/>
          <p:cNvSpPr txBox="1">
            <a:spLocks noChangeArrowheads="1"/>
          </p:cNvSpPr>
          <p:nvPr/>
        </p:nvSpPr>
        <p:spPr bwMode="auto">
          <a:xfrm>
            <a:off x="8027988" y="3441700"/>
            <a:ext cx="431800" cy="457200"/>
          </a:xfrm>
          <a:prstGeom prst="rect">
            <a:avLst/>
          </a:prstGeom>
          <a:noFill/>
          <a:ln w="9525">
            <a:noFill/>
            <a:miter lim="800000"/>
            <a:headEnd/>
            <a:tailEnd/>
          </a:ln>
        </p:spPr>
        <p:txBody>
          <a:bodyPr>
            <a:spAutoFit/>
          </a:bodyPr>
          <a:lstStyle/>
          <a:p>
            <a:pPr algn="ctr">
              <a:spcBef>
                <a:spcPct val="50000"/>
              </a:spcBef>
            </a:pPr>
            <a:r>
              <a:rPr lang="de-DE" altLang="de-DE" sz="2400" b="1" i="0">
                <a:solidFill>
                  <a:schemeClr val="bg1"/>
                </a:solidFill>
                <a:latin typeface="Arial" charset="0"/>
              </a:rPr>
              <a:t>**</a:t>
            </a:r>
          </a:p>
        </p:txBody>
      </p:sp>
      <p:sp>
        <p:nvSpPr>
          <p:cNvPr id="34852" name="Text Box 10"/>
          <p:cNvSpPr txBox="1">
            <a:spLocks noChangeArrowheads="1"/>
          </p:cNvSpPr>
          <p:nvPr/>
        </p:nvSpPr>
        <p:spPr bwMode="auto">
          <a:xfrm>
            <a:off x="4787999" y="6465888"/>
            <a:ext cx="431800" cy="457200"/>
          </a:xfrm>
          <a:prstGeom prst="rect">
            <a:avLst/>
          </a:prstGeom>
          <a:noFill/>
          <a:ln w="9525">
            <a:noFill/>
            <a:miter lim="800000"/>
            <a:headEnd/>
            <a:tailEnd/>
          </a:ln>
        </p:spPr>
        <p:txBody>
          <a:bodyPr>
            <a:spAutoFit/>
          </a:bodyPr>
          <a:lstStyle/>
          <a:p>
            <a:pPr algn="ctr">
              <a:spcBef>
                <a:spcPct val="50000"/>
              </a:spcBef>
            </a:pPr>
            <a:r>
              <a:rPr lang="de-DE" altLang="de-DE" sz="2400" b="1" i="0" dirty="0">
                <a:solidFill>
                  <a:schemeClr val="bg1"/>
                </a:solidFill>
                <a:latin typeface="Arial" charset="0"/>
              </a:rPr>
              <a:t>**</a:t>
            </a:r>
          </a:p>
        </p:txBody>
      </p:sp>
      <p:sp>
        <p:nvSpPr>
          <p:cNvPr id="3" name="Titel 1"/>
          <p:cNvSpPr>
            <a:spLocks/>
          </p:cNvSpPr>
          <p:nvPr/>
        </p:nvSpPr>
        <p:spPr bwMode="auto">
          <a:xfrm>
            <a:off x="455613" y="341784"/>
            <a:ext cx="8229600" cy="1143000"/>
          </a:xfrm>
          <a:prstGeom prst="rect">
            <a:avLst/>
          </a:prstGeom>
          <a:noFill/>
          <a:ln w="9525">
            <a:noFill/>
            <a:miter lim="800000"/>
            <a:headEnd/>
            <a:tailEnd/>
          </a:ln>
        </p:spPr>
        <p:txBody>
          <a:bodyPr anchor="ctr"/>
          <a:lstStyle/>
          <a:p>
            <a:pPr algn="ctr">
              <a:defRPr/>
            </a:pPr>
            <a:r>
              <a:rPr lang="de-DE" altLang="de-DE" i="0" dirty="0">
                <a:solidFill>
                  <a:schemeClr val="bg1"/>
                </a:solidFill>
                <a:effectLst>
                  <a:outerShdw blurRad="38100" dist="38100" dir="2700000" algn="tl">
                    <a:srgbClr val="C0C0C0"/>
                  </a:outerShdw>
                </a:effectLst>
                <a:latin typeface="+mj-lt"/>
                <a:ea typeface="+mj-ea"/>
                <a:cs typeface="+mj-cs"/>
              </a:rPr>
              <a:t>VERLAUF DER TRÄNENWEGE</a:t>
            </a:r>
          </a:p>
        </p:txBody>
      </p:sp>
      <p:pic>
        <p:nvPicPr>
          <p:cNvPr id="38" name="Picture 2" descr="http://fvo-vet.de/images/Logo.gif"/>
          <p:cNvPicPr>
            <a:picLocks noChangeAspect="1" noChangeArrowheads="1"/>
          </p:cNvPicPr>
          <p:nvPr/>
        </p:nvPicPr>
        <p:blipFill>
          <a:blip r:embed="rId12"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1129" y="35329"/>
            <a:ext cx="936575" cy="58535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yoga-hund-mops-dog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val="0"/>
              </a:ext>
            </a:extLst>
          </a:blip>
          <a:srcRect l="13369" r="25231"/>
          <a:stretch/>
        </p:blipFill>
        <p:spPr bwMode="auto">
          <a:xfrm>
            <a:off x="1" y="1"/>
            <a:ext cx="900112" cy="806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dirty="0">
                <a:effectLst>
                  <a:outerShdw blurRad="38100" dist="38100" dir="2700000" algn="tl">
                    <a:srgbClr val="C0C0C0"/>
                  </a:outerShdw>
                </a:effectLst>
              </a:rPr>
              <a:t>LÄNGE DER TRÄNENWEGE</a:t>
            </a:r>
          </a:p>
        </p:txBody>
      </p:sp>
      <p:grpSp>
        <p:nvGrpSpPr>
          <p:cNvPr id="5" name="Group 4"/>
          <p:cNvGrpSpPr/>
          <p:nvPr/>
        </p:nvGrpSpPr>
        <p:grpSpPr>
          <a:xfrm>
            <a:off x="2123728" y="1412776"/>
            <a:ext cx="5486062" cy="5112568"/>
            <a:chOff x="2254290" y="1772816"/>
            <a:chExt cx="5126022" cy="4752528"/>
          </a:xfrm>
        </p:grpSpPr>
        <p:grpSp>
          <p:nvGrpSpPr>
            <p:cNvPr id="6" name="Gruppieren 556"/>
            <p:cNvGrpSpPr>
              <a:grpSpLocks noChangeAspect="1"/>
            </p:cNvGrpSpPr>
            <p:nvPr/>
          </p:nvGrpSpPr>
          <p:grpSpPr>
            <a:xfrm>
              <a:off x="2254290" y="1772816"/>
              <a:ext cx="5126022" cy="4752528"/>
              <a:chOff x="0" y="0"/>
              <a:chExt cx="3695700" cy="3429000"/>
            </a:xfrm>
          </p:grpSpPr>
          <p:pic>
            <p:nvPicPr>
              <p:cNvPr id="7" name="Grafik 63"/>
              <p:cNvPicPr>
                <a:picLocks noChangeAspect="1"/>
              </p:cNvPicPr>
              <p:nvPr/>
            </p:nvPicPr>
            <p:blipFill rotWithShape="1">
              <a:blip r:embed="rId3" cstate="print">
                <a:extLst>
                  <a:ext uri="{28A0092B-C50C-407E-A947-70E740481C1C}">
                    <a14:useLocalDpi xmlns:a14="http://schemas.microsoft.com/office/drawing/2010/main"/>
                  </a:ext>
                </a:extLst>
              </a:blip>
              <a:srcRect t="-1" b="907"/>
              <a:stretch/>
            </p:blipFill>
            <p:spPr bwMode="auto">
              <a:xfrm>
                <a:off x="0" y="63500"/>
                <a:ext cx="3695700" cy="33655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8" name="Grafik 544"/>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0"/>
                <a:ext cx="3695700" cy="120650"/>
              </a:xfrm>
              <a:prstGeom prst="rect">
                <a:avLst/>
              </a:prstGeom>
              <a:ln>
                <a:noFill/>
              </a:ln>
              <a:effectLst>
                <a:outerShdw blurRad="190500" algn="tl" rotWithShape="0">
                  <a:srgbClr val="000000">
                    <a:alpha val="70000"/>
                  </a:srgbClr>
                </a:outerShdw>
              </a:effectLst>
            </p:spPr>
          </p:pic>
        </p:grpSp>
        <p:pic>
          <p:nvPicPr>
            <p:cNvPr id="13" name="Grafik 545"/>
            <p:cNvPicPr/>
            <p:nvPr/>
          </p:nvPicPr>
          <p:blipFill>
            <a:blip r:embed="rId5" cstate="print">
              <a:extLst>
                <a:ext uri="{28A0092B-C50C-407E-A947-70E740481C1C}">
                  <a14:useLocalDpi xmlns:a14="http://schemas.microsoft.com/office/drawing/2010/main"/>
                </a:ext>
              </a:extLst>
            </a:blip>
            <a:srcRect/>
            <a:stretch>
              <a:fillRect/>
            </a:stretch>
          </p:blipFill>
          <p:spPr bwMode="auto">
            <a:xfrm>
              <a:off x="4817300" y="4437112"/>
              <a:ext cx="2491004" cy="1008112"/>
            </a:xfrm>
            <a:prstGeom prst="rect">
              <a:avLst/>
            </a:prstGeom>
            <a:noFill/>
            <a:ln>
              <a:noFill/>
            </a:ln>
          </p:spPr>
        </p:pic>
      </p:grpSp>
    </p:spTree>
    <p:extLst>
      <p:ext uri="{BB962C8B-B14F-4D97-AF65-F5344CB8AC3E}">
        <p14:creationId xmlns:p14="http://schemas.microsoft.com/office/powerpoint/2010/main" val="397393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dirty="0">
                <a:effectLst>
                  <a:outerShdw blurRad="38100" dist="38100" dir="2700000" algn="tl">
                    <a:srgbClr val="C0C0C0"/>
                  </a:outerShdw>
                </a:effectLst>
              </a:rPr>
              <a:t>LÄNGE DER TRÄNENWEGE</a:t>
            </a:r>
          </a:p>
        </p:txBody>
      </p:sp>
      <p:graphicFrame>
        <p:nvGraphicFramePr>
          <p:cNvPr id="9" name="Tabelle 7"/>
          <p:cNvGraphicFramePr>
            <a:graphicFrameLocks noGrp="1"/>
          </p:cNvGraphicFramePr>
          <p:nvPr>
            <p:extLst>
              <p:ext uri="{D42A27DB-BD31-4B8C-83A1-F6EECF244321}">
                <p14:modId xmlns:p14="http://schemas.microsoft.com/office/powerpoint/2010/main" val="3149506054"/>
              </p:ext>
            </p:extLst>
          </p:nvPr>
        </p:nvGraphicFramePr>
        <p:xfrm>
          <a:off x="2267744" y="1852713"/>
          <a:ext cx="5290119" cy="2944439"/>
        </p:xfrm>
        <a:graphic>
          <a:graphicData uri="http://schemas.openxmlformats.org/drawingml/2006/table">
            <a:tbl>
              <a:tblPr firstRow="1" bandRow="1">
                <a:tableStyleId>{9D7B26C5-4107-4FEC-AEDC-1716B250A1EF}</a:tableStyleId>
              </a:tblPr>
              <a:tblGrid>
                <a:gridCol w="1603067">
                  <a:extLst>
                    <a:ext uri="{9D8B030D-6E8A-4147-A177-3AD203B41FA5}">
                      <a16:colId xmlns:a16="http://schemas.microsoft.com/office/drawing/2014/main" val="20000"/>
                    </a:ext>
                  </a:extLst>
                </a:gridCol>
                <a:gridCol w="921763">
                  <a:extLst>
                    <a:ext uri="{9D8B030D-6E8A-4147-A177-3AD203B41FA5}">
                      <a16:colId xmlns:a16="http://schemas.microsoft.com/office/drawing/2014/main" val="20001"/>
                    </a:ext>
                  </a:extLst>
                </a:gridCol>
                <a:gridCol w="921763">
                  <a:extLst>
                    <a:ext uri="{9D8B030D-6E8A-4147-A177-3AD203B41FA5}">
                      <a16:colId xmlns:a16="http://schemas.microsoft.com/office/drawing/2014/main" val="20002"/>
                    </a:ext>
                  </a:extLst>
                </a:gridCol>
                <a:gridCol w="921763">
                  <a:extLst>
                    <a:ext uri="{9D8B030D-6E8A-4147-A177-3AD203B41FA5}">
                      <a16:colId xmlns:a16="http://schemas.microsoft.com/office/drawing/2014/main" val="20003"/>
                    </a:ext>
                  </a:extLst>
                </a:gridCol>
                <a:gridCol w="921763">
                  <a:extLst>
                    <a:ext uri="{9D8B030D-6E8A-4147-A177-3AD203B41FA5}">
                      <a16:colId xmlns:a16="http://schemas.microsoft.com/office/drawing/2014/main" val="20004"/>
                    </a:ext>
                  </a:extLst>
                </a:gridCol>
              </a:tblGrid>
              <a:tr h="866012">
                <a:tc>
                  <a:txBody>
                    <a:bodyPr/>
                    <a:lstStyle/>
                    <a:p>
                      <a:pPr algn="l">
                        <a:lnSpc>
                          <a:spcPct val="150000"/>
                        </a:lnSpc>
                        <a:spcAft>
                          <a:spcPts val="0"/>
                        </a:spcAft>
                      </a:pPr>
                      <a:r>
                        <a:rPr lang="en-GB" sz="2200" b="1" dirty="0" err="1">
                          <a:effectLst/>
                        </a:rPr>
                        <a:t>Länge</a:t>
                      </a:r>
                      <a:r>
                        <a:rPr lang="en-GB" sz="2200" b="1" dirty="0">
                          <a:effectLst/>
                        </a:rPr>
                        <a:t> </a:t>
                      </a:r>
                    </a:p>
                    <a:p>
                      <a:pPr algn="l">
                        <a:lnSpc>
                          <a:spcPct val="100000"/>
                        </a:lnSpc>
                        <a:spcAft>
                          <a:spcPts val="0"/>
                        </a:spcAft>
                      </a:pPr>
                      <a:r>
                        <a:rPr lang="en-GB" sz="2200" b="1" dirty="0">
                          <a:effectLst/>
                        </a:rPr>
                        <a:t>in mm</a:t>
                      </a:r>
                      <a:endParaRPr lang="de-DE" sz="2200" b="1" dirty="0">
                        <a:effectLst/>
                        <a:latin typeface="Arial"/>
                        <a:ea typeface="Calibri"/>
                        <a:cs typeface="Times New Roman"/>
                      </a:endParaRPr>
                    </a:p>
                  </a:txBody>
                  <a:tcPr marL="68569" marR="68569" marT="0" marB="0" anchor="ct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algn="l">
                        <a:lnSpc>
                          <a:spcPct val="200000"/>
                        </a:lnSpc>
                        <a:spcAft>
                          <a:spcPts val="0"/>
                        </a:spcAft>
                      </a:pPr>
                      <a:r>
                        <a:rPr lang="en-GB" sz="2200" b="1" dirty="0">
                          <a:effectLst/>
                        </a:rPr>
                        <a:t>EB</a:t>
                      </a:r>
                      <a:endParaRPr lang="de-DE" sz="2200" b="1" dirty="0">
                        <a:effectLst/>
                        <a:latin typeface="Arial"/>
                        <a:ea typeface="Calibri"/>
                        <a:cs typeface="Times New Roman"/>
                      </a:endParaRPr>
                    </a:p>
                  </a:txBody>
                  <a:tcPr marL="68569" marR="68569" marT="0" marB="0" anchor="ct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algn="l">
                        <a:lnSpc>
                          <a:spcPct val="200000"/>
                        </a:lnSpc>
                        <a:spcAft>
                          <a:spcPts val="0"/>
                        </a:spcAft>
                      </a:pPr>
                      <a:r>
                        <a:rPr lang="en-GB" sz="2200" b="1" dirty="0">
                          <a:effectLst/>
                        </a:rPr>
                        <a:t>FB</a:t>
                      </a:r>
                      <a:endParaRPr lang="de-DE" sz="2200" b="1" dirty="0">
                        <a:effectLst/>
                        <a:latin typeface="Arial"/>
                        <a:ea typeface="Calibri"/>
                        <a:cs typeface="Times New Roman"/>
                      </a:endParaRPr>
                    </a:p>
                  </a:txBody>
                  <a:tcPr marL="68569" marR="68569" marT="0" marB="0" anchor="ct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algn="l">
                        <a:lnSpc>
                          <a:spcPct val="200000"/>
                        </a:lnSpc>
                        <a:spcAft>
                          <a:spcPts val="0"/>
                        </a:spcAft>
                      </a:pPr>
                      <a:r>
                        <a:rPr lang="en-GB" sz="2200" b="1" dirty="0">
                          <a:effectLst/>
                          <a:latin typeface="+mn-lt"/>
                          <a:ea typeface="+mn-ea"/>
                          <a:cs typeface="+mn-cs"/>
                        </a:rPr>
                        <a:t>Mops</a:t>
                      </a:r>
                      <a:endParaRPr lang="de-DE" sz="2200" b="1" dirty="0">
                        <a:effectLst/>
                        <a:latin typeface="Arial"/>
                        <a:ea typeface="Calibri"/>
                        <a:cs typeface="Times New Roman"/>
                      </a:endParaRPr>
                    </a:p>
                  </a:txBody>
                  <a:tcPr marL="68569" marR="68569" marT="0" marB="0" anchor="ct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algn="l">
                        <a:lnSpc>
                          <a:spcPct val="200000"/>
                        </a:lnSpc>
                        <a:spcAft>
                          <a:spcPts val="0"/>
                        </a:spcAft>
                      </a:pPr>
                      <a:r>
                        <a:rPr lang="en-GB" sz="2200" b="1" dirty="0">
                          <a:effectLst/>
                        </a:rPr>
                        <a:t>NZ</a:t>
                      </a:r>
                      <a:endParaRPr lang="de-DE" sz="2200" b="1" dirty="0">
                        <a:effectLst/>
                        <a:latin typeface="Arial"/>
                        <a:ea typeface="Calibri"/>
                        <a:cs typeface="Times New Roman"/>
                      </a:endParaRPr>
                    </a:p>
                  </a:txBody>
                  <a:tcPr marL="68569" marR="68569" marT="0" marB="0" anchor="ct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extLst>
                  <a:ext uri="{0D108BD9-81ED-4DB2-BD59-A6C34878D82A}">
                    <a16:rowId xmlns:a16="http://schemas.microsoft.com/office/drawing/2014/main" val="10000"/>
                  </a:ext>
                </a:extLst>
              </a:tr>
              <a:tr h="692809">
                <a:tc>
                  <a:txBody>
                    <a:bodyPr/>
                    <a:lstStyle/>
                    <a:p>
                      <a:pPr algn="just">
                        <a:lnSpc>
                          <a:spcPct val="200000"/>
                        </a:lnSpc>
                        <a:spcAft>
                          <a:spcPts val="0"/>
                        </a:spcAft>
                      </a:pPr>
                      <a:r>
                        <a:rPr lang="en-GB" sz="2200" dirty="0">
                          <a:effectLst/>
                          <a:latin typeface="+mn-lt"/>
                          <a:ea typeface="+mn-ea"/>
                          <a:cs typeface="+mn-cs"/>
                        </a:rPr>
                        <a:t>CL</a:t>
                      </a:r>
                      <a:r>
                        <a:rPr lang="en-GB" sz="2200" baseline="0" dirty="0">
                          <a:effectLst/>
                          <a:latin typeface="+mn-lt"/>
                          <a:ea typeface="+mn-ea"/>
                          <a:cs typeface="+mn-cs"/>
                        </a:rPr>
                        <a:t> inf.</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16,3</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16,7</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15,2</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5,5</a:t>
                      </a:r>
                      <a:endParaRPr lang="de-DE" sz="2200" dirty="0">
                        <a:effectLst/>
                        <a:latin typeface="Arial"/>
                        <a:ea typeface="Calibri"/>
                        <a:cs typeface="Times New Roman"/>
                      </a:endParaRPr>
                    </a:p>
                  </a:txBody>
                  <a:tcPr marL="68569" marR="68569" marT="0" marB="0">
                    <a:solidFill>
                      <a:srgbClr val="92D050">
                        <a:alpha val="20000"/>
                      </a:srgbClr>
                    </a:solidFill>
                  </a:tcPr>
                </a:tc>
                <a:extLst>
                  <a:ext uri="{0D108BD9-81ED-4DB2-BD59-A6C34878D82A}">
                    <a16:rowId xmlns:a16="http://schemas.microsoft.com/office/drawing/2014/main" val="10001"/>
                  </a:ext>
                </a:extLst>
              </a:tr>
              <a:tr h="692809">
                <a:tc>
                  <a:txBody>
                    <a:bodyPr/>
                    <a:lstStyle/>
                    <a:p>
                      <a:pPr algn="just">
                        <a:lnSpc>
                          <a:spcPct val="200000"/>
                        </a:lnSpc>
                        <a:spcAft>
                          <a:spcPts val="0"/>
                        </a:spcAft>
                      </a:pPr>
                      <a:r>
                        <a:rPr lang="en-GB" sz="2200" dirty="0">
                          <a:effectLst/>
                        </a:rPr>
                        <a:t>CL</a:t>
                      </a:r>
                      <a:r>
                        <a:rPr lang="en-GB" sz="2200" baseline="0" dirty="0">
                          <a:effectLst/>
                        </a:rPr>
                        <a:t> sup.</a:t>
                      </a:r>
                      <a:r>
                        <a:rPr lang="en-GB" sz="2200" dirty="0">
                          <a:effectLst/>
                        </a:rPr>
                        <a:t> </a:t>
                      </a:r>
                      <a:endParaRPr lang="de-DE" sz="2200" dirty="0">
                        <a:effectLst/>
                        <a:latin typeface="Arial"/>
                        <a:ea typeface="Calibri"/>
                        <a:cs typeface="Times New Roman"/>
                      </a:endParaRPr>
                    </a:p>
                  </a:txBody>
                  <a:tcPr marL="68569" marR="68569" marT="0" marB="0"/>
                </a:tc>
                <a:tc>
                  <a:txBody>
                    <a:bodyPr/>
                    <a:lstStyle/>
                    <a:p>
                      <a:pPr algn="just">
                        <a:lnSpc>
                          <a:spcPct val="200000"/>
                        </a:lnSpc>
                        <a:spcAft>
                          <a:spcPts val="0"/>
                        </a:spcAft>
                      </a:pPr>
                      <a:r>
                        <a:rPr lang="en-GB" sz="2200" dirty="0">
                          <a:effectLst/>
                        </a:rPr>
                        <a:t>18,2</a:t>
                      </a:r>
                      <a:endParaRPr lang="de-DE" sz="2200" dirty="0">
                        <a:effectLst/>
                        <a:latin typeface="Arial"/>
                        <a:ea typeface="Calibri"/>
                        <a:cs typeface="Times New Roman"/>
                      </a:endParaRPr>
                    </a:p>
                  </a:txBody>
                  <a:tcPr marL="68569" marR="68569" marT="0" marB="0"/>
                </a:tc>
                <a:tc>
                  <a:txBody>
                    <a:bodyPr/>
                    <a:lstStyle/>
                    <a:p>
                      <a:pPr algn="just">
                        <a:lnSpc>
                          <a:spcPct val="200000"/>
                        </a:lnSpc>
                        <a:spcAft>
                          <a:spcPts val="0"/>
                        </a:spcAft>
                      </a:pPr>
                      <a:r>
                        <a:rPr lang="en-GB" sz="2200" dirty="0">
                          <a:effectLst/>
                        </a:rPr>
                        <a:t>17,0</a:t>
                      </a:r>
                      <a:endParaRPr lang="de-DE" sz="2200" dirty="0">
                        <a:effectLst/>
                        <a:latin typeface="Arial"/>
                        <a:ea typeface="Calibri"/>
                        <a:cs typeface="Times New Roman"/>
                      </a:endParaRPr>
                    </a:p>
                  </a:txBody>
                  <a:tcPr marL="68569" marR="68569" marT="0" marB="0"/>
                </a:tc>
                <a:tc>
                  <a:txBody>
                    <a:bodyPr/>
                    <a:lstStyle/>
                    <a:p>
                      <a:pPr algn="just">
                        <a:lnSpc>
                          <a:spcPct val="200000"/>
                        </a:lnSpc>
                        <a:spcAft>
                          <a:spcPts val="0"/>
                        </a:spcAft>
                      </a:pPr>
                      <a:r>
                        <a:rPr lang="en-GB" sz="2200" dirty="0">
                          <a:effectLst/>
                        </a:rPr>
                        <a:t>14,4</a:t>
                      </a:r>
                      <a:endParaRPr lang="de-DE" sz="2200" dirty="0">
                        <a:effectLst/>
                        <a:latin typeface="Arial"/>
                        <a:ea typeface="Calibri"/>
                        <a:cs typeface="Times New Roman"/>
                      </a:endParaRPr>
                    </a:p>
                  </a:txBody>
                  <a:tcPr marL="68569" marR="68569" marT="0" marB="0"/>
                </a:tc>
                <a:tc>
                  <a:txBody>
                    <a:bodyPr/>
                    <a:lstStyle/>
                    <a:p>
                      <a:pPr algn="just">
                        <a:lnSpc>
                          <a:spcPct val="200000"/>
                        </a:lnSpc>
                        <a:spcAft>
                          <a:spcPts val="0"/>
                        </a:spcAft>
                      </a:pPr>
                      <a:r>
                        <a:rPr lang="en-GB" sz="2200" dirty="0">
                          <a:effectLst/>
                        </a:rPr>
                        <a:t>7,3</a:t>
                      </a:r>
                      <a:endParaRPr lang="de-DE" sz="2200" dirty="0">
                        <a:effectLst/>
                        <a:latin typeface="Arial"/>
                        <a:ea typeface="Calibri"/>
                        <a:cs typeface="Times New Roman"/>
                      </a:endParaRPr>
                    </a:p>
                  </a:txBody>
                  <a:tcPr marL="68569" marR="68569" marT="0" marB="0"/>
                </a:tc>
                <a:extLst>
                  <a:ext uri="{0D108BD9-81ED-4DB2-BD59-A6C34878D82A}">
                    <a16:rowId xmlns:a16="http://schemas.microsoft.com/office/drawing/2014/main" val="10002"/>
                  </a:ext>
                </a:extLst>
              </a:tr>
              <a:tr h="692809">
                <a:tc>
                  <a:txBody>
                    <a:bodyPr/>
                    <a:lstStyle/>
                    <a:p>
                      <a:pPr algn="just">
                        <a:lnSpc>
                          <a:spcPct val="200000"/>
                        </a:lnSpc>
                        <a:spcAft>
                          <a:spcPts val="0"/>
                        </a:spcAft>
                      </a:pPr>
                      <a:r>
                        <a:rPr lang="en-GB" sz="2200" dirty="0">
                          <a:effectLst/>
                        </a:rPr>
                        <a:t>TNG</a:t>
                      </a:r>
                      <a:r>
                        <a:rPr lang="en-GB" sz="2000" dirty="0">
                          <a:effectLst/>
                        </a:rPr>
                        <a:t> </a:t>
                      </a:r>
                      <a:r>
                        <a:rPr lang="en-GB" sz="2000" baseline="-25000" dirty="0">
                          <a:effectLst/>
                        </a:rPr>
                        <a:t>(incl. SL)</a:t>
                      </a:r>
                      <a:endParaRPr lang="de-DE" sz="20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56,4</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43,5</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39,5</a:t>
                      </a:r>
                      <a:endParaRPr lang="de-DE" sz="2200" dirty="0">
                        <a:effectLst/>
                        <a:latin typeface="Arial"/>
                        <a:ea typeface="Calibri"/>
                        <a:cs typeface="Times New Roman"/>
                      </a:endParaRPr>
                    </a:p>
                  </a:txBody>
                  <a:tcPr marL="68569" marR="68569" marT="0" marB="0">
                    <a:solidFill>
                      <a:srgbClr val="92D050">
                        <a:alpha val="20000"/>
                      </a:srgbClr>
                    </a:solidFill>
                  </a:tcPr>
                </a:tc>
                <a:tc>
                  <a:txBody>
                    <a:bodyPr/>
                    <a:lstStyle/>
                    <a:p>
                      <a:pPr algn="just">
                        <a:lnSpc>
                          <a:spcPct val="200000"/>
                        </a:lnSpc>
                        <a:spcAft>
                          <a:spcPts val="0"/>
                        </a:spcAft>
                      </a:pPr>
                      <a:r>
                        <a:rPr lang="en-GB" sz="2200" dirty="0">
                          <a:effectLst/>
                        </a:rPr>
                        <a:t>95,7</a:t>
                      </a:r>
                      <a:endParaRPr lang="de-DE" sz="2200" dirty="0">
                        <a:effectLst/>
                        <a:latin typeface="Arial"/>
                        <a:ea typeface="Calibri"/>
                        <a:cs typeface="Times New Roman"/>
                      </a:endParaRPr>
                    </a:p>
                  </a:txBody>
                  <a:tcPr marL="68569" marR="68569" marT="0" marB="0">
                    <a:solidFill>
                      <a:srgbClr val="92D050">
                        <a:alpha val="20000"/>
                      </a:srgbClr>
                    </a:solidFill>
                  </a:tcPr>
                </a:tc>
                <a:extLst>
                  <a:ext uri="{0D108BD9-81ED-4DB2-BD59-A6C34878D82A}">
                    <a16:rowId xmlns:a16="http://schemas.microsoft.com/office/drawing/2014/main" val="10003"/>
                  </a:ext>
                </a:extLst>
              </a:tr>
            </a:tbl>
          </a:graphicData>
        </a:graphic>
      </p:graphicFrame>
      <p:sp>
        <p:nvSpPr>
          <p:cNvPr id="10" name="Rechteck 8"/>
          <p:cNvSpPr/>
          <p:nvPr/>
        </p:nvSpPr>
        <p:spPr>
          <a:xfrm>
            <a:off x="1547664" y="5301208"/>
            <a:ext cx="7812360" cy="707886"/>
          </a:xfrm>
          <a:prstGeom prst="rect">
            <a:avLst/>
          </a:prstGeom>
        </p:spPr>
        <p:txBody>
          <a:bodyPr wrap="square">
            <a:spAutoFit/>
          </a:bodyPr>
          <a:lstStyle/>
          <a:p>
            <a:pPr algn="just">
              <a:defRPr/>
            </a:pPr>
            <a:r>
              <a:rPr lang="en-US" sz="2000" i="0" dirty="0">
                <a:latin typeface="+mn-lt"/>
                <a:ea typeface="ＭＳ Ｐゴシック" pitchFamily="34" charset="-128"/>
              </a:rPr>
              <a:t>EB</a:t>
            </a:r>
            <a:r>
              <a:rPr lang="en-US" sz="1800" i="0" dirty="0">
                <a:latin typeface="+mn-lt"/>
                <a:ea typeface="ＭＳ Ｐゴシック" pitchFamily="34" charset="-128"/>
              </a:rPr>
              <a:t> = </a:t>
            </a:r>
            <a:r>
              <a:rPr lang="en-US" sz="1800" i="0" dirty="0" err="1">
                <a:latin typeface="+mn-lt"/>
                <a:ea typeface="ＭＳ Ｐゴシック" pitchFamily="34" charset="-128"/>
              </a:rPr>
              <a:t>Englische</a:t>
            </a:r>
            <a:r>
              <a:rPr lang="en-US" sz="1800" i="0" dirty="0">
                <a:latin typeface="+mn-lt"/>
                <a:ea typeface="ＭＳ Ｐゴシック" pitchFamily="34" charset="-128"/>
              </a:rPr>
              <a:t> </a:t>
            </a:r>
            <a:r>
              <a:rPr lang="en-US" sz="1800" i="0" dirty="0" err="1">
                <a:latin typeface="+mn-lt"/>
                <a:ea typeface="ＭＳ Ｐゴシック" pitchFamily="34" charset="-128"/>
              </a:rPr>
              <a:t>Bulldogge</a:t>
            </a:r>
            <a:r>
              <a:rPr lang="en-US" sz="1800" i="0" dirty="0">
                <a:latin typeface="+mn-lt"/>
                <a:ea typeface="ＭＳ Ｐゴシック" pitchFamily="34" charset="-128"/>
              </a:rPr>
              <a:t>; </a:t>
            </a:r>
            <a:r>
              <a:rPr lang="en-US" sz="2000" i="0" dirty="0">
                <a:latin typeface="+mn-lt"/>
                <a:ea typeface="ＭＳ Ｐゴシック" pitchFamily="34" charset="-128"/>
              </a:rPr>
              <a:t>FB</a:t>
            </a:r>
            <a:r>
              <a:rPr lang="en-US" sz="1800" i="0" dirty="0">
                <a:latin typeface="+mn-lt"/>
                <a:ea typeface="ＭＳ Ｐゴシック" pitchFamily="34" charset="-128"/>
              </a:rPr>
              <a:t> = </a:t>
            </a:r>
            <a:r>
              <a:rPr lang="en-US" sz="1800" i="0" dirty="0" err="1">
                <a:latin typeface="+mn-lt"/>
                <a:ea typeface="ＭＳ Ｐゴシック" pitchFamily="34" charset="-128"/>
              </a:rPr>
              <a:t>Französische</a:t>
            </a:r>
            <a:r>
              <a:rPr lang="en-US" sz="1800" i="0" dirty="0">
                <a:latin typeface="+mn-lt"/>
                <a:ea typeface="ＭＳ Ｐゴシック" pitchFamily="34" charset="-128"/>
              </a:rPr>
              <a:t> </a:t>
            </a:r>
            <a:r>
              <a:rPr lang="en-US" sz="1800" i="0" dirty="0" err="1">
                <a:latin typeface="+mn-lt"/>
                <a:ea typeface="ＭＳ Ｐゴシック" pitchFamily="34" charset="-128"/>
              </a:rPr>
              <a:t>Bulldogge</a:t>
            </a:r>
            <a:r>
              <a:rPr lang="en-US" sz="1800" i="0" dirty="0">
                <a:latin typeface="+mn-lt"/>
                <a:ea typeface="ＭＳ Ｐゴシック" pitchFamily="34" charset="-128"/>
              </a:rPr>
              <a:t>; </a:t>
            </a:r>
            <a:r>
              <a:rPr lang="en-US" sz="2000" i="0" dirty="0">
                <a:latin typeface="+mn-lt"/>
                <a:ea typeface="ＭＳ Ｐゴシック" pitchFamily="34" charset="-128"/>
              </a:rPr>
              <a:t>NZ</a:t>
            </a:r>
            <a:r>
              <a:rPr lang="en-US" sz="1800" i="0" dirty="0">
                <a:latin typeface="+mn-lt"/>
                <a:ea typeface="ＭＳ Ｐゴシック" pitchFamily="34" charset="-128"/>
              </a:rPr>
              <a:t> = </a:t>
            </a:r>
            <a:r>
              <a:rPr lang="en-US" sz="1800" i="0" dirty="0" err="1">
                <a:latin typeface="+mn-lt"/>
                <a:ea typeface="ＭＳ Ｐゴシック" pitchFamily="34" charset="-128"/>
              </a:rPr>
              <a:t>Normozephale</a:t>
            </a:r>
            <a:r>
              <a:rPr lang="en-US" sz="1800" i="0" dirty="0">
                <a:latin typeface="+mn-lt"/>
                <a:ea typeface="ＭＳ Ｐゴシック" pitchFamily="34" charset="-128"/>
              </a:rPr>
              <a:t> </a:t>
            </a:r>
          </a:p>
          <a:p>
            <a:pPr algn="just">
              <a:defRPr/>
            </a:pPr>
            <a:r>
              <a:rPr lang="en-US" sz="2000" i="0" dirty="0">
                <a:latin typeface="+mn-lt"/>
                <a:ea typeface="ＭＳ Ｐゴシック" pitchFamily="34" charset="-128"/>
              </a:rPr>
              <a:t>CL</a:t>
            </a:r>
            <a:r>
              <a:rPr lang="en-US" sz="1800" i="0" dirty="0">
                <a:latin typeface="+mn-lt"/>
                <a:ea typeface="ＭＳ Ｐゴシック" pitchFamily="34" charset="-128"/>
              </a:rPr>
              <a:t> = Canaliculi </a:t>
            </a:r>
            <a:r>
              <a:rPr lang="en-US" sz="1800" i="0" dirty="0" err="1">
                <a:latin typeface="+mn-lt"/>
                <a:ea typeface="ＭＳ Ｐゴシック" pitchFamily="34" charset="-128"/>
              </a:rPr>
              <a:t>lacrimales</a:t>
            </a:r>
            <a:r>
              <a:rPr lang="en-US" sz="1800" i="0" dirty="0">
                <a:latin typeface="+mn-lt"/>
                <a:ea typeface="ＭＳ Ｐゴシック" pitchFamily="34" charset="-128"/>
              </a:rPr>
              <a:t>; </a:t>
            </a:r>
            <a:r>
              <a:rPr lang="en-US" sz="2000" i="0" dirty="0">
                <a:latin typeface="+mn-lt"/>
                <a:ea typeface="ＭＳ Ｐゴシック" pitchFamily="34" charset="-128"/>
              </a:rPr>
              <a:t>TNG</a:t>
            </a:r>
            <a:r>
              <a:rPr lang="en-US" sz="1800" i="0" dirty="0">
                <a:latin typeface="+mn-lt"/>
                <a:ea typeface="ＭＳ Ｐゴシック" pitchFamily="34" charset="-128"/>
              </a:rPr>
              <a:t> = </a:t>
            </a:r>
            <a:r>
              <a:rPr lang="en-US" sz="1800" i="0" dirty="0" err="1">
                <a:latin typeface="+mn-lt"/>
                <a:ea typeface="ＭＳ Ｐゴシック" pitchFamily="34" charset="-128"/>
              </a:rPr>
              <a:t>Tränennasengang</a:t>
            </a:r>
            <a:r>
              <a:rPr lang="en-US" sz="1800" i="0" dirty="0">
                <a:latin typeface="+mn-lt"/>
                <a:ea typeface="ＭＳ Ｐゴシック" pitchFamily="34" charset="-128"/>
              </a:rPr>
              <a:t>; </a:t>
            </a:r>
            <a:r>
              <a:rPr lang="en-US" sz="2000" i="0" dirty="0">
                <a:latin typeface="+mn-lt"/>
                <a:ea typeface="ＭＳ Ｐゴシック" pitchFamily="34" charset="-128"/>
              </a:rPr>
              <a:t>SL</a:t>
            </a:r>
            <a:r>
              <a:rPr lang="en-US" sz="1800" i="0" dirty="0">
                <a:latin typeface="+mn-lt"/>
                <a:ea typeface="ＭＳ Ｐゴシック" pitchFamily="34" charset="-128"/>
              </a:rPr>
              <a:t> = </a:t>
            </a:r>
            <a:r>
              <a:rPr lang="en-US" sz="1800" i="0" dirty="0" err="1">
                <a:latin typeface="+mn-lt"/>
                <a:ea typeface="ＭＳ Ｐゴシック" pitchFamily="34" charset="-128"/>
              </a:rPr>
              <a:t>Saccus</a:t>
            </a:r>
            <a:r>
              <a:rPr lang="en-US" sz="1800" i="0" dirty="0">
                <a:latin typeface="+mn-lt"/>
                <a:ea typeface="ＭＳ Ｐゴシック" pitchFamily="34" charset="-128"/>
              </a:rPr>
              <a:t> </a:t>
            </a:r>
            <a:r>
              <a:rPr lang="en-US" sz="1800" i="0" dirty="0" err="1">
                <a:latin typeface="+mn-lt"/>
                <a:ea typeface="ＭＳ Ｐゴシック" pitchFamily="34" charset="-128"/>
              </a:rPr>
              <a:t>lacrimalis</a:t>
            </a:r>
            <a:endParaRPr lang="de-DE" sz="1800" i="0" dirty="0">
              <a:latin typeface="+mn-lt"/>
              <a:ea typeface="ＭＳ Ｐゴシック" pitchFamily="34" charset="-128"/>
            </a:endParaRPr>
          </a:p>
        </p:txBody>
      </p:sp>
    </p:spTree>
    <p:extLst>
      <p:ext uri="{BB962C8B-B14F-4D97-AF65-F5344CB8AC3E}">
        <p14:creationId xmlns:p14="http://schemas.microsoft.com/office/powerpoint/2010/main" val="402290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dirty="0">
                <a:effectLst>
                  <a:outerShdw blurRad="38100" dist="38100" dir="2700000" algn="tl">
                    <a:srgbClr val="C0C0C0"/>
                  </a:outerShdw>
                </a:effectLst>
              </a:rPr>
              <a:t>LÄNGE DER TRÄNENWEGE</a:t>
            </a:r>
          </a:p>
        </p:txBody>
      </p:sp>
      <p:grpSp>
        <p:nvGrpSpPr>
          <p:cNvPr id="20" name="Group 21"/>
          <p:cNvGrpSpPr>
            <a:grpSpLocks noChangeAspect="1"/>
          </p:cNvGrpSpPr>
          <p:nvPr/>
        </p:nvGrpSpPr>
        <p:grpSpPr bwMode="auto">
          <a:xfrm>
            <a:off x="30729" y="2060850"/>
            <a:ext cx="9077775" cy="4274042"/>
            <a:chOff x="-204" y="1253"/>
            <a:chExt cx="5964" cy="2808"/>
          </a:xfrm>
        </p:grpSpPr>
        <p:pic>
          <p:nvPicPr>
            <p:cNvPr id="21" name="Picture 4" descr="Snapshot03"/>
            <p:cNvPicPr>
              <a:picLocks noChangeAspect="1" noChangeArrowheads="1"/>
            </p:cNvPicPr>
            <p:nvPr/>
          </p:nvPicPr>
          <p:blipFill>
            <a:blip r:embed="rId3"/>
            <a:srcRect t="18889" r="24399" b="22314"/>
            <a:stretch>
              <a:fillRect/>
            </a:stretch>
          </p:blipFill>
          <p:spPr bwMode="auto">
            <a:xfrm>
              <a:off x="0" y="1253"/>
              <a:ext cx="2586" cy="2011"/>
            </a:xfrm>
            <a:prstGeom prst="rect">
              <a:avLst/>
            </a:prstGeom>
            <a:noFill/>
            <a:ln w="9525">
              <a:noFill/>
              <a:miter lim="800000"/>
              <a:headEnd/>
              <a:tailEnd/>
            </a:ln>
          </p:spPr>
        </p:pic>
        <p:pic>
          <p:nvPicPr>
            <p:cNvPr id="22" name="Picture 5"/>
            <p:cNvPicPr>
              <a:picLocks noChangeAspect="1" noChangeArrowheads="1"/>
            </p:cNvPicPr>
            <p:nvPr/>
          </p:nvPicPr>
          <p:blipFill>
            <a:blip r:embed="rId4"/>
            <a:srcRect l="1862" t="10553" r="1862" b="2966"/>
            <a:stretch>
              <a:fillRect/>
            </a:stretch>
          </p:blipFill>
          <p:spPr bwMode="auto">
            <a:xfrm>
              <a:off x="44" y="3067"/>
              <a:ext cx="1067" cy="994"/>
            </a:xfrm>
            <a:prstGeom prst="rect">
              <a:avLst/>
            </a:prstGeom>
            <a:noFill/>
            <a:ln w="19050">
              <a:solidFill>
                <a:srgbClr val="66FF33"/>
              </a:solidFill>
              <a:miter lim="800000"/>
              <a:headEnd/>
              <a:tailEnd/>
            </a:ln>
          </p:spPr>
        </p:pic>
        <p:pic>
          <p:nvPicPr>
            <p:cNvPr id="23" name="Picture 7" descr="Snapshot05"/>
            <p:cNvPicPr>
              <a:picLocks noChangeAspect="1" noChangeArrowheads="1"/>
            </p:cNvPicPr>
            <p:nvPr/>
          </p:nvPicPr>
          <p:blipFill>
            <a:blip r:embed="rId5"/>
            <a:srcRect l="7245" t="14429" r="7341" b="32225"/>
            <a:stretch>
              <a:fillRect/>
            </a:stretch>
          </p:blipFill>
          <p:spPr bwMode="auto">
            <a:xfrm>
              <a:off x="2540" y="1253"/>
              <a:ext cx="3220" cy="2011"/>
            </a:xfrm>
            <a:prstGeom prst="rect">
              <a:avLst/>
            </a:prstGeom>
            <a:noFill/>
            <a:ln w="9525">
              <a:noFill/>
              <a:miter lim="800000"/>
              <a:headEnd/>
              <a:tailEnd/>
            </a:ln>
          </p:spPr>
        </p:pic>
        <p:sp>
          <p:nvSpPr>
            <p:cNvPr id="24" name="Text Box 12"/>
            <p:cNvSpPr txBox="1">
              <a:spLocks noChangeArrowheads="1"/>
            </p:cNvSpPr>
            <p:nvPr/>
          </p:nvSpPr>
          <p:spPr bwMode="auto">
            <a:xfrm>
              <a:off x="3470" y="2659"/>
              <a:ext cx="1497" cy="221"/>
            </a:xfrm>
            <a:prstGeom prst="rect">
              <a:avLst/>
            </a:prstGeom>
            <a:noFill/>
            <a:ln w="9525">
              <a:noFill/>
              <a:miter lim="800000"/>
              <a:headEnd/>
              <a:tailEnd/>
            </a:ln>
          </p:spPr>
          <p:txBody>
            <a:bodyPr>
              <a:spAutoFit/>
            </a:bodyPr>
            <a:lstStyle/>
            <a:p>
              <a:pPr algn="ctr">
                <a:spcBef>
                  <a:spcPct val="50000"/>
                </a:spcBef>
              </a:pPr>
              <a:r>
                <a:rPr lang="de-DE" altLang="de-DE" sz="1700" i="0">
                  <a:solidFill>
                    <a:schemeClr val="bg1"/>
                  </a:solidFill>
                  <a:latin typeface="Arial Narrow" pitchFamily="34" charset="0"/>
                </a:rPr>
                <a:t>Ductus nasolacrimalis</a:t>
              </a:r>
            </a:p>
          </p:txBody>
        </p:sp>
        <p:sp>
          <p:nvSpPr>
            <p:cNvPr id="25" name="Text Box 13"/>
            <p:cNvSpPr txBox="1">
              <a:spLocks noChangeArrowheads="1"/>
            </p:cNvSpPr>
            <p:nvPr/>
          </p:nvSpPr>
          <p:spPr bwMode="auto">
            <a:xfrm>
              <a:off x="2925" y="2115"/>
              <a:ext cx="1497" cy="221"/>
            </a:xfrm>
            <a:prstGeom prst="rect">
              <a:avLst/>
            </a:prstGeom>
            <a:noFill/>
            <a:ln w="9525">
              <a:noFill/>
              <a:miter lim="800000"/>
              <a:headEnd/>
              <a:tailEnd/>
            </a:ln>
          </p:spPr>
          <p:txBody>
            <a:bodyPr>
              <a:spAutoFit/>
            </a:bodyPr>
            <a:lstStyle/>
            <a:p>
              <a:pPr algn="ctr">
                <a:spcBef>
                  <a:spcPct val="50000"/>
                </a:spcBef>
              </a:pPr>
              <a:r>
                <a:rPr lang="de-DE" altLang="de-DE" sz="1700" i="0">
                  <a:solidFill>
                    <a:schemeClr val="bg1"/>
                  </a:solidFill>
                  <a:latin typeface="Arial Narrow" pitchFamily="34" charset="0"/>
                </a:rPr>
                <a:t>Saccus lacrimalis</a:t>
              </a:r>
            </a:p>
          </p:txBody>
        </p:sp>
        <p:sp>
          <p:nvSpPr>
            <p:cNvPr id="26" name="Text Box 14"/>
            <p:cNvSpPr txBox="1">
              <a:spLocks noChangeArrowheads="1"/>
            </p:cNvSpPr>
            <p:nvPr/>
          </p:nvSpPr>
          <p:spPr bwMode="auto">
            <a:xfrm>
              <a:off x="3969" y="1748"/>
              <a:ext cx="1497" cy="221"/>
            </a:xfrm>
            <a:prstGeom prst="rect">
              <a:avLst/>
            </a:prstGeom>
            <a:noFill/>
            <a:ln w="9525">
              <a:noFill/>
              <a:miter lim="800000"/>
              <a:headEnd/>
              <a:tailEnd/>
            </a:ln>
          </p:spPr>
          <p:txBody>
            <a:bodyPr>
              <a:spAutoFit/>
            </a:bodyPr>
            <a:lstStyle/>
            <a:p>
              <a:pPr algn="ctr">
                <a:spcBef>
                  <a:spcPct val="50000"/>
                </a:spcBef>
              </a:pPr>
              <a:r>
                <a:rPr lang="de-DE" altLang="de-DE" sz="1700" i="0">
                  <a:solidFill>
                    <a:schemeClr val="bg1"/>
                  </a:solidFill>
                  <a:latin typeface="Arial Narrow" pitchFamily="34" charset="0"/>
                </a:rPr>
                <a:t>Canaliculi lacrimales</a:t>
              </a:r>
            </a:p>
          </p:txBody>
        </p:sp>
        <p:sp>
          <p:nvSpPr>
            <p:cNvPr id="27" name="AutoShape 15"/>
            <p:cNvSpPr>
              <a:spLocks/>
            </p:cNvSpPr>
            <p:nvPr/>
          </p:nvSpPr>
          <p:spPr bwMode="auto">
            <a:xfrm>
              <a:off x="4105" y="1752"/>
              <a:ext cx="45" cy="227"/>
            </a:xfrm>
            <a:prstGeom prst="rightBrace">
              <a:avLst>
                <a:gd name="adj1" fmla="val 42037"/>
                <a:gd name="adj2" fmla="val 50000"/>
              </a:avLst>
            </a:prstGeom>
            <a:noFill/>
            <a:ln w="19050">
              <a:solidFill>
                <a:schemeClr val="bg1"/>
              </a:solidFill>
              <a:round/>
              <a:headEnd/>
              <a:tailEnd/>
            </a:ln>
            <a:effectLst/>
          </p:spPr>
          <p:txBody>
            <a:bodyPr wrap="none" anchor="ctr"/>
            <a:lstStyle/>
            <a:p>
              <a:pPr algn="ctr">
                <a:defRPr/>
              </a:pPr>
              <a:endParaRPr lang="de-DE">
                <a:solidFill>
                  <a:schemeClr val="bg1"/>
                </a:solidFill>
                <a:effectLst>
                  <a:outerShdw blurRad="38100" dist="38100" dir="2700000" algn="tl">
                    <a:srgbClr val="C0C0C0"/>
                  </a:outerShdw>
                </a:effectLst>
                <a:cs typeface="+mn-cs"/>
              </a:endParaRPr>
            </a:p>
          </p:txBody>
        </p:sp>
        <p:sp>
          <p:nvSpPr>
            <p:cNvPr id="28" name="AutoShape 16"/>
            <p:cNvSpPr>
              <a:spLocks/>
            </p:cNvSpPr>
            <p:nvPr/>
          </p:nvSpPr>
          <p:spPr bwMode="auto">
            <a:xfrm rot="-1052479">
              <a:off x="3143" y="2159"/>
              <a:ext cx="55" cy="182"/>
            </a:xfrm>
            <a:prstGeom prst="rightBrace">
              <a:avLst>
                <a:gd name="adj1" fmla="val 27576"/>
                <a:gd name="adj2" fmla="val 50000"/>
              </a:avLst>
            </a:prstGeom>
            <a:noFill/>
            <a:ln w="19050">
              <a:solidFill>
                <a:schemeClr val="bg1"/>
              </a:solidFill>
              <a:round/>
              <a:headEnd/>
              <a:tailEnd/>
            </a:ln>
            <a:effectLst/>
          </p:spPr>
          <p:txBody>
            <a:bodyPr wrap="none" anchor="ctr"/>
            <a:lstStyle/>
            <a:p>
              <a:pPr algn="ctr">
                <a:defRPr/>
              </a:pPr>
              <a:endParaRPr lang="de-DE">
                <a:solidFill>
                  <a:schemeClr val="bg1"/>
                </a:solidFill>
                <a:effectLst>
                  <a:outerShdw blurRad="38100" dist="38100" dir="2700000" algn="tl">
                    <a:srgbClr val="C0C0C0"/>
                  </a:outerShdw>
                </a:effectLst>
                <a:cs typeface="+mn-cs"/>
              </a:endParaRPr>
            </a:p>
          </p:txBody>
        </p:sp>
        <p:sp>
          <p:nvSpPr>
            <p:cNvPr id="29" name="Text Box 17"/>
            <p:cNvSpPr txBox="1">
              <a:spLocks noChangeArrowheads="1"/>
            </p:cNvSpPr>
            <p:nvPr/>
          </p:nvSpPr>
          <p:spPr bwMode="auto">
            <a:xfrm>
              <a:off x="-45" y="2750"/>
              <a:ext cx="1383" cy="221"/>
            </a:xfrm>
            <a:prstGeom prst="rect">
              <a:avLst/>
            </a:prstGeom>
            <a:noFill/>
            <a:ln w="9525">
              <a:noFill/>
              <a:miter lim="800000"/>
              <a:headEnd/>
              <a:tailEnd/>
            </a:ln>
          </p:spPr>
          <p:txBody>
            <a:bodyPr>
              <a:spAutoFit/>
            </a:bodyPr>
            <a:lstStyle/>
            <a:p>
              <a:pPr algn="ctr">
                <a:spcBef>
                  <a:spcPct val="50000"/>
                </a:spcBef>
              </a:pPr>
              <a:r>
                <a:rPr lang="de-DE" altLang="de-DE" sz="1700" i="0">
                  <a:solidFill>
                    <a:schemeClr val="bg1"/>
                  </a:solidFill>
                  <a:latin typeface="Arial Narrow" pitchFamily="34" charset="0"/>
                </a:rPr>
                <a:t>Ductus nasolacrimalis</a:t>
              </a:r>
            </a:p>
          </p:txBody>
        </p:sp>
        <p:sp>
          <p:nvSpPr>
            <p:cNvPr id="30" name="Text Box 18"/>
            <p:cNvSpPr txBox="1">
              <a:spLocks noChangeArrowheads="1"/>
            </p:cNvSpPr>
            <p:nvPr/>
          </p:nvSpPr>
          <p:spPr bwMode="auto">
            <a:xfrm>
              <a:off x="-204" y="2120"/>
              <a:ext cx="1497" cy="221"/>
            </a:xfrm>
            <a:prstGeom prst="rect">
              <a:avLst/>
            </a:prstGeom>
            <a:noFill/>
            <a:ln w="9525">
              <a:noFill/>
              <a:miter lim="800000"/>
              <a:headEnd/>
              <a:tailEnd/>
            </a:ln>
          </p:spPr>
          <p:txBody>
            <a:bodyPr>
              <a:spAutoFit/>
            </a:bodyPr>
            <a:lstStyle/>
            <a:p>
              <a:pPr algn="ctr">
                <a:spcBef>
                  <a:spcPct val="50000"/>
                </a:spcBef>
              </a:pPr>
              <a:r>
                <a:rPr lang="de-DE" altLang="de-DE" sz="1700" i="0">
                  <a:solidFill>
                    <a:schemeClr val="bg1"/>
                  </a:solidFill>
                  <a:latin typeface="Arial Narrow" pitchFamily="34" charset="0"/>
                </a:rPr>
                <a:t>Saccus lacrimalis</a:t>
              </a:r>
            </a:p>
          </p:txBody>
        </p:sp>
        <p:sp>
          <p:nvSpPr>
            <p:cNvPr id="31" name="Text Box 19"/>
            <p:cNvSpPr txBox="1">
              <a:spLocks noChangeArrowheads="1"/>
            </p:cNvSpPr>
            <p:nvPr/>
          </p:nvSpPr>
          <p:spPr bwMode="auto">
            <a:xfrm>
              <a:off x="-114" y="1570"/>
              <a:ext cx="1497" cy="221"/>
            </a:xfrm>
            <a:prstGeom prst="rect">
              <a:avLst/>
            </a:prstGeom>
            <a:noFill/>
            <a:ln w="9525">
              <a:noFill/>
              <a:miter lim="800000"/>
              <a:headEnd/>
              <a:tailEnd/>
            </a:ln>
          </p:spPr>
          <p:txBody>
            <a:bodyPr>
              <a:spAutoFit/>
            </a:bodyPr>
            <a:lstStyle/>
            <a:p>
              <a:pPr algn="ctr">
                <a:spcBef>
                  <a:spcPct val="50000"/>
                </a:spcBef>
              </a:pPr>
              <a:r>
                <a:rPr lang="de-DE" altLang="de-DE" sz="1700" i="0" dirty="0">
                  <a:solidFill>
                    <a:schemeClr val="bg1"/>
                  </a:solidFill>
                  <a:latin typeface="Arial Narrow" pitchFamily="34" charset="0"/>
                </a:rPr>
                <a:t>Canaliculi lacrimales</a:t>
              </a:r>
            </a:p>
          </p:txBody>
        </p:sp>
        <p:pic>
          <p:nvPicPr>
            <p:cNvPr id="32" name="Picture 20" descr="Kopfgespiegelt"/>
            <p:cNvPicPr>
              <a:picLocks noChangeAspect="1" noChangeArrowheads="1"/>
            </p:cNvPicPr>
            <p:nvPr/>
          </p:nvPicPr>
          <p:blipFill>
            <a:blip r:embed="rId6"/>
            <a:srcRect/>
            <a:stretch>
              <a:fillRect/>
            </a:stretch>
          </p:blipFill>
          <p:spPr bwMode="auto">
            <a:xfrm>
              <a:off x="2699" y="3022"/>
              <a:ext cx="1038" cy="1005"/>
            </a:xfrm>
            <a:prstGeom prst="rect">
              <a:avLst/>
            </a:prstGeom>
            <a:noFill/>
            <a:ln w="19050">
              <a:solidFill>
                <a:srgbClr val="66FF33"/>
              </a:solidFill>
              <a:miter lim="800000"/>
              <a:headEnd/>
              <a:tailEnd/>
            </a:ln>
          </p:spPr>
        </p:pic>
      </p:grpSp>
    </p:spTree>
    <p:extLst>
      <p:ext uri="{BB962C8B-B14F-4D97-AF65-F5344CB8AC3E}">
        <p14:creationId xmlns:p14="http://schemas.microsoft.com/office/powerpoint/2010/main" val="82830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1042988" y="414338"/>
            <a:ext cx="7643812" cy="1143000"/>
          </a:xfrm>
        </p:spPr>
        <p:txBody>
          <a:bodyPr>
            <a:normAutofit/>
          </a:bodyPr>
          <a:lstStyle/>
          <a:p>
            <a:pPr eaLnBrk="1" hangingPunct="1">
              <a:defRPr/>
            </a:pPr>
            <a:r>
              <a:rPr lang="de-DE" altLang="de-DE" sz="3600" i="0" dirty="0">
                <a:effectLst>
                  <a:outerShdw blurRad="38100" dist="38100" dir="2700000" algn="tl">
                    <a:srgbClr val="C0C0C0"/>
                  </a:outerShdw>
                </a:effectLst>
              </a:rPr>
              <a:t>STEIGUNG DER TRÄNENWEGE</a:t>
            </a:r>
          </a:p>
        </p:txBody>
      </p:sp>
      <p:grpSp>
        <p:nvGrpSpPr>
          <p:cNvPr id="7" name="Group 22"/>
          <p:cNvGrpSpPr>
            <a:grpSpLocks/>
          </p:cNvGrpSpPr>
          <p:nvPr/>
        </p:nvGrpSpPr>
        <p:grpSpPr bwMode="auto">
          <a:xfrm>
            <a:off x="1011238" y="1238250"/>
            <a:ext cx="7953375" cy="5619750"/>
            <a:chOff x="295" y="707"/>
            <a:chExt cx="5010" cy="3540"/>
          </a:xfrm>
        </p:grpSpPr>
        <p:pic>
          <p:nvPicPr>
            <p:cNvPr id="8" name="Picture 5" descr="ansteigsmessung"/>
            <p:cNvPicPr>
              <a:picLocks noChangeAspect="1" noChangeArrowheads="1"/>
            </p:cNvPicPr>
            <p:nvPr/>
          </p:nvPicPr>
          <p:blipFill>
            <a:blip r:embed="rId3"/>
            <a:srcRect/>
            <a:stretch>
              <a:fillRect/>
            </a:stretch>
          </p:blipFill>
          <p:spPr bwMode="auto">
            <a:xfrm>
              <a:off x="295" y="707"/>
              <a:ext cx="5010" cy="3540"/>
            </a:xfrm>
            <a:prstGeom prst="rect">
              <a:avLst/>
            </a:prstGeom>
            <a:noFill/>
            <a:ln w="9525">
              <a:noFill/>
              <a:miter lim="800000"/>
              <a:headEnd/>
              <a:tailEnd/>
            </a:ln>
          </p:spPr>
        </p:pic>
        <p:sp>
          <p:nvSpPr>
            <p:cNvPr id="9" name="Rectangle 5"/>
            <p:cNvSpPr>
              <a:spLocks noChangeArrowheads="1"/>
            </p:cNvSpPr>
            <p:nvPr/>
          </p:nvSpPr>
          <p:spPr bwMode="auto">
            <a:xfrm rot="1970444">
              <a:off x="2653" y="1752"/>
              <a:ext cx="91" cy="499"/>
            </a:xfrm>
            <a:prstGeom prst="rect">
              <a:avLst/>
            </a:prstGeom>
            <a:solidFill>
              <a:schemeClr val="bg1"/>
            </a:solidFill>
            <a:ln w="9525">
              <a:noFill/>
              <a:miter lim="800000"/>
              <a:headEnd/>
              <a:tailEnd/>
            </a:ln>
          </p:spPr>
          <p:txBody>
            <a:bodyPr wrap="none" anchor="ctr"/>
            <a:lstStyle/>
            <a:p>
              <a:endParaRPr lang="de-DE"/>
            </a:p>
          </p:txBody>
        </p:sp>
        <p:sp>
          <p:nvSpPr>
            <p:cNvPr id="10" name="Rectangle 7"/>
            <p:cNvSpPr>
              <a:spLocks noChangeArrowheads="1"/>
            </p:cNvSpPr>
            <p:nvPr/>
          </p:nvSpPr>
          <p:spPr bwMode="auto">
            <a:xfrm>
              <a:off x="431" y="1550"/>
              <a:ext cx="148" cy="610"/>
            </a:xfrm>
            <a:prstGeom prst="rect">
              <a:avLst/>
            </a:prstGeom>
            <a:solidFill>
              <a:schemeClr val="bg1"/>
            </a:solidFill>
            <a:ln w="9525">
              <a:noFill/>
              <a:miter lim="800000"/>
              <a:headEnd/>
              <a:tailEnd/>
            </a:ln>
          </p:spPr>
          <p:txBody>
            <a:bodyPr wrap="none" anchor="ctr"/>
            <a:lstStyle/>
            <a:p>
              <a:endParaRPr lang="de-DE"/>
            </a:p>
          </p:txBody>
        </p:sp>
        <p:sp>
          <p:nvSpPr>
            <p:cNvPr id="11" name="Rectangle 8"/>
            <p:cNvSpPr>
              <a:spLocks noChangeArrowheads="1"/>
            </p:cNvSpPr>
            <p:nvPr/>
          </p:nvSpPr>
          <p:spPr bwMode="auto">
            <a:xfrm rot="-4781828">
              <a:off x="883" y="1962"/>
              <a:ext cx="92" cy="457"/>
            </a:xfrm>
            <a:prstGeom prst="rect">
              <a:avLst/>
            </a:prstGeom>
            <a:solidFill>
              <a:schemeClr val="bg1"/>
            </a:solidFill>
            <a:ln w="9525">
              <a:noFill/>
              <a:miter lim="800000"/>
              <a:headEnd/>
              <a:tailEnd/>
            </a:ln>
          </p:spPr>
          <p:txBody>
            <a:bodyPr vert="eaVert" wrap="none" anchor="ctr"/>
            <a:lstStyle/>
            <a:p>
              <a:endParaRPr lang="de-DE"/>
            </a:p>
          </p:txBody>
        </p:sp>
        <p:sp>
          <p:nvSpPr>
            <p:cNvPr id="12" name="Rectangle 9"/>
            <p:cNvSpPr>
              <a:spLocks noChangeArrowheads="1"/>
            </p:cNvSpPr>
            <p:nvPr/>
          </p:nvSpPr>
          <p:spPr bwMode="auto">
            <a:xfrm rot="-4781828">
              <a:off x="1271" y="2200"/>
              <a:ext cx="92" cy="136"/>
            </a:xfrm>
            <a:prstGeom prst="rect">
              <a:avLst/>
            </a:prstGeom>
            <a:solidFill>
              <a:schemeClr val="bg1"/>
            </a:solidFill>
            <a:ln w="9525">
              <a:noFill/>
              <a:miter lim="800000"/>
              <a:headEnd/>
              <a:tailEnd/>
            </a:ln>
          </p:spPr>
          <p:txBody>
            <a:bodyPr vert="eaVert" wrap="none" anchor="ctr"/>
            <a:lstStyle/>
            <a:p>
              <a:endParaRPr lang="de-DE"/>
            </a:p>
          </p:txBody>
        </p:sp>
        <p:sp>
          <p:nvSpPr>
            <p:cNvPr id="13" name="Rectangle 10"/>
            <p:cNvSpPr>
              <a:spLocks noChangeArrowheads="1"/>
            </p:cNvSpPr>
            <p:nvPr/>
          </p:nvSpPr>
          <p:spPr bwMode="auto">
            <a:xfrm rot="-4781828">
              <a:off x="1577" y="2254"/>
              <a:ext cx="84" cy="73"/>
            </a:xfrm>
            <a:prstGeom prst="rect">
              <a:avLst/>
            </a:prstGeom>
            <a:solidFill>
              <a:schemeClr val="bg1"/>
            </a:solidFill>
            <a:ln w="9525">
              <a:noFill/>
              <a:miter lim="800000"/>
              <a:headEnd/>
              <a:tailEnd/>
            </a:ln>
          </p:spPr>
          <p:txBody>
            <a:bodyPr vert="eaVert" wrap="none" anchor="ctr"/>
            <a:lstStyle/>
            <a:p>
              <a:endParaRPr lang="de-DE"/>
            </a:p>
          </p:txBody>
        </p:sp>
        <p:sp>
          <p:nvSpPr>
            <p:cNvPr id="14" name="Rectangle 11"/>
            <p:cNvSpPr>
              <a:spLocks noChangeArrowheads="1"/>
            </p:cNvSpPr>
            <p:nvPr/>
          </p:nvSpPr>
          <p:spPr bwMode="auto">
            <a:xfrm rot="-4781828">
              <a:off x="2494" y="2183"/>
              <a:ext cx="92" cy="136"/>
            </a:xfrm>
            <a:prstGeom prst="rect">
              <a:avLst/>
            </a:prstGeom>
            <a:solidFill>
              <a:schemeClr val="bg1"/>
            </a:solidFill>
            <a:ln w="9525">
              <a:noFill/>
              <a:miter lim="800000"/>
              <a:headEnd/>
              <a:tailEnd/>
            </a:ln>
          </p:spPr>
          <p:txBody>
            <a:bodyPr vert="eaVert" wrap="none" anchor="ctr"/>
            <a:lstStyle/>
            <a:p>
              <a:endParaRPr lang="de-DE"/>
            </a:p>
          </p:txBody>
        </p:sp>
        <p:sp>
          <p:nvSpPr>
            <p:cNvPr id="15" name="Rectangle 12"/>
            <p:cNvSpPr>
              <a:spLocks noChangeArrowheads="1"/>
            </p:cNvSpPr>
            <p:nvPr/>
          </p:nvSpPr>
          <p:spPr bwMode="auto">
            <a:xfrm rot="-3165456">
              <a:off x="4976" y="1839"/>
              <a:ext cx="92" cy="281"/>
            </a:xfrm>
            <a:prstGeom prst="rect">
              <a:avLst/>
            </a:prstGeom>
            <a:solidFill>
              <a:schemeClr val="bg1"/>
            </a:solidFill>
            <a:ln w="9525">
              <a:noFill/>
              <a:miter lim="800000"/>
              <a:headEnd/>
              <a:tailEnd/>
            </a:ln>
          </p:spPr>
          <p:txBody>
            <a:bodyPr vert="eaVert" wrap="none" anchor="ctr"/>
            <a:lstStyle/>
            <a:p>
              <a:endParaRPr lang="de-DE"/>
            </a:p>
          </p:txBody>
        </p:sp>
        <p:sp>
          <p:nvSpPr>
            <p:cNvPr id="16" name="Rectangle 13"/>
            <p:cNvSpPr>
              <a:spLocks noChangeArrowheads="1"/>
            </p:cNvSpPr>
            <p:nvPr/>
          </p:nvSpPr>
          <p:spPr bwMode="auto">
            <a:xfrm rot="-5400000">
              <a:off x="3915" y="1245"/>
              <a:ext cx="62" cy="1678"/>
            </a:xfrm>
            <a:prstGeom prst="rect">
              <a:avLst/>
            </a:prstGeom>
            <a:solidFill>
              <a:schemeClr val="bg1"/>
            </a:solidFill>
            <a:ln w="9525">
              <a:noFill/>
              <a:miter lim="800000"/>
              <a:headEnd/>
              <a:tailEnd/>
            </a:ln>
          </p:spPr>
          <p:txBody>
            <a:bodyPr vert="eaVert" wrap="none" anchor="ctr"/>
            <a:lstStyle/>
            <a:p>
              <a:endParaRPr lang="de-DE"/>
            </a:p>
          </p:txBody>
        </p:sp>
        <p:sp>
          <p:nvSpPr>
            <p:cNvPr id="17" name="Rectangle 14"/>
            <p:cNvSpPr>
              <a:spLocks noChangeArrowheads="1"/>
            </p:cNvSpPr>
            <p:nvPr/>
          </p:nvSpPr>
          <p:spPr bwMode="auto">
            <a:xfrm rot="798845">
              <a:off x="2525" y="3575"/>
              <a:ext cx="92" cy="454"/>
            </a:xfrm>
            <a:prstGeom prst="rect">
              <a:avLst/>
            </a:prstGeom>
            <a:solidFill>
              <a:schemeClr val="bg1"/>
            </a:solidFill>
            <a:ln w="9525">
              <a:noFill/>
              <a:miter lim="800000"/>
              <a:headEnd/>
              <a:tailEnd/>
            </a:ln>
          </p:spPr>
          <p:txBody>
            <a:bodyPr wrap="none" anchor="ctr"/>
            <a:lstStyle/>
            <a:p>
              <a:endParaRPr lang="de-DE"/>
            </a:p>
          </p:txBody>
        </p:sp>
        <p:sp>
          <p:nvSpPr>
            <p:cNvPr id="18" name="Rectangle 15"/>
            <p:cNvSpPr>
              <a:spLocks noChangeArrowheads="1"/>
            </p:cNvSpPr>
            <p:nvPr/>
          </p:nvSpPr>
          <p:spPr bwMode="auto">
            <a:xfrm rot="-4781828">
              <a:off x="2584" y="3408"/>
              <a:ext cx="92" cy="136"/>
            </a:xfrm>
            <a:prstGeom prst="rect">
              <a:avLst/>
            </a:prstGeom>
            <a:solidFill>
              <a:schemeClr val="bg1"/>
            </a:solidFill>
            <a:ln w="9525">
              <a:noFill/>
              <a:miter lim="800000"/>
              <a:headEnd/>
              <a:tailEnd/>
            </a:ln>
          </p:spPr>
          <p:txBody>
            <a:bodyPr vert="eaVert" wrap="none" anchor="ctr"/>
            <a:lstStyle/>
            <a:p>
              <a:endParaRPr lang="de-DE"/>
            </a:p>
          </p:txBody>
        </p:sp>
        <p:sp>
          <p:nvSpPr>
            <p:cNvPr id="19" name="Rectangle 17"/>
            <p:cNvSpPr>
              <a:spLocks noChangeArrowheads="1"/>
            </p:cNvSpPr>
            <p:nvPr/>
          </p:nvSpPr>
          <p:spPr bwMode="auto">
            <a:xfrm rot="-5400000">
              <a:off x="4013" y="2886"/>
              <a:ext cx="47" cy="2223"/>
            </a:xfrm>
            <a:prstGeom prst="rect">
              <a:avLst/>
            </a:prstGeom>
            <a:solidFill>
              <a:schemeClr val="bg1"/>
            </a:solidFill>
            <a:ln w="9525">
              <a:noFill/>
              <a:miter lim="800000"/>
              <a:headEnd/>
              <a:tailEnd/>
            </a:ln>
          </p:spPr>
          <p:txBody>
            <a:bodyPr vert="eaVert" wrap="none" anchor="ctr"/>
            <a:lstStyle/>
            <a:p>
              <a:endParaRPr lang="de-DE"/>
            </a:p>
          </p:txBody>
        </p:sp>
        <p:sp>
          <p:nvSpPr>
            <p:cNvPr id="20" name="Rectangle 18"/>
            <p:cNvSpPr>
              <a:spLocks noChangeArrowheads="1"/>
            </p:cNvSpPr>
            <p:nvPr/>
          </p:nvSpPr>
          <p:spPr bwMode="auto">
            <a:xfrm rot="-5119668">
              <a:off x="1091" y="3443"/>
              <a:ext cx="92" cy="1140"/>
            </a:xfrm>
            <a:prstGeom prst="rect">
              <a:avLst/>
            </a:prstGeom>
            <a:solidFill>
              <a:schemeClr val="bg1"/>
            </a:solidFill>
            <a:ln w="9525">
              <a:noFill/>
              <a:miter lim="800000"/>
              <a:headEnd/>
              <a:tailEnd/>
            </a:ln>
          </p:spPr>
          <p:txBody>
            <a:bodyPr vert="eaVert" wrap="none" anchor="ctr"/>
            <a:lstStyle/>
            <a:p>
              <a:endParaRPr lang="de-DE"/>
            </a:p>
          </p:txBody>
        </p:sp>
        <p:sp>
          <p:nvSpPr>
            <p:cNvPr id="21" name="Rectangle 20"/>
            <p:cNvSpPr>
              <a:spLocks noChangeArrowheads="1"/>
            </p:cNvSpPr>
            <p:nvPr/>
          </p:nvSpPr>
          <p:spPr bwMode="auto">
            <a:xfrm>
              <a:off x="1927" y="4065"/>
              <a:ext cx="97" cy="59"/>
            </a:xfrm>
            <a:prstGeom prst="rect">
              <a:avLst/>
            </a:prstGeom>
            <a:solidFill>
              <a:schemeClr val="bg1"/>
            </a:solidFill>
            <a:ln w="9525">
              <a:noFill/>
              <a:miter lim="800000"/>
              <a:headEnd/>
              <a:tailEnd/>
            </a:ln>
          </p:spPr>
          <p:txBody>
            <a:bodyPr wrap="none" anchor="ctr"/>
            <a:lstStyle/>
            <a:p>
              <a:endParaRPr lang="de-DE"/>
            </a:p>
          </p:txBody>
        </p:sp>
        <p:sp>
          <p:nvSpPr>
            <p:cNvPr id="22" name="Rectangle 21"/>
            <p:cNvSpPr>
              <a:spLocks noChangeArrowheads="1"/>
            </p:cNvSpPr>
            <p:nvPr/>
          </p:nvSpPr>
          <p:spPr bwMode="auto">
            <a:xfrm rot="-569791">
              <a:off x="483" y="3340"/>
              <a:ext cx="92" cy="664"/>
            </a:xfrm>
            <a:prstGeom prst="rect">
              <a:avLst/>
            </a:prstGeom>
            <a:solidFill>
              <a:schemeClr val="bg1"/>
            </a:solidFill>
            <a:ln w="9525">
              <a:noFill/>
              <a:miter lim="800000"/>
              <a:headEnd/>
              <a:tailEnd/>
            </a:ln>
          </p:spPr>
          <p:txBody>
            <a:bodyPr wrap="none" anchor="ctr"/>
            <a:lstStyle/>
            <a:p>
              <a:endParaRPr lang="de-DE"/>
            </a:p>
          </p:txBody>
        </p:sp>
      </p:grpSp>
    </p:spTree>
    <p:extLst>
      <p:ext uri="{BB962C8B-B14F-4D97-AF65-F5344CB8AC3E}">
        <p14:creationId xmlns:p14="http://schemas.microsoft.com/office/powerpoint/2010/main" val="367803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p:cNvSpPr>
          <p:nvPr>
            <p:ph type="title"/>
          </p:nvPr>
        </p:nvSpPr>
        <p:spPr/>
        <p:txBody>
          <a:bodyPr>
            <a:normAutofit/>
          </a:bodyPr>
          <a:lstStyle/>
          <a:p>
            <a:pPr eaLnBrk="1" hangingPunct="1">
              <a:defRPr/>
            </a:pPr>
            <a:r>
              <a:rPr lang="de-DE" sz="3600" i="0">
                <a:effectLst>
                  <a:outerShdw blurRad="38100" dist="38100" dir="2700000" algn="tl">
                    <a:srgbClr val="C0C0C0"/>
                  </a:outerShdw>
                </a:effectLst>
              </a:rPr>
              <a:t>EINLEITUNG</a:t>
            </a:r>
          </a:p>
        </p:txBody>
      </p:sp>
      <p:sp>
        <p:nvSpPr>
          <p:cNvPr id="16386" name="Rectangle 3"/>
          <p:cNvSpPr>
            <a:spLocks noGrp="1"/>
          </p:cNvSpPr>
          <p:nvPr>
            <p:ph idx="1"/>
          </p:nvPr>
        </p:nvSpPr>
        <p:spPr/>
        <p:txBody>
          <a:bodyPr/>
          <a:lstStyle/>
          <a:p>
            <a:pPr eaLnBrk="1" hangingPunct="1">
              <a:spcBef>
                <a:spcPct val="50000"/>
              </a:spcBef>
              <a:buClr>
                <a:srgbClr val="1C1C1C"/>
              </a:buClr>
              <a:buFont typeface="Calibri" pitchFamily="34" charset="0"/>
              <a:buChar char="–"/>
            </a:pPr>
            <a:r>
              <a:rPr lang="de-DE" altLang="de-DE" sz="2600" dirty="0"/>
              <a:t>Tränende Augen häufiger Vorstellungsgrund</a:t>
            </a:r>
          </a:p>
          <a:p>
            <a:pPr eaLnBrk="1" hangingPunct="1">
              <a:spcBef>
                <a:spcPct val="50000"/>
              </a:spcBef>
              <a:buClr>
                <a:srgbClr val="1C1C1C"/>
              </a:buClr>
              <a:buFont typeface="Calibri" pitchFamily="34" charset="0"/>
              <a:buChar char="–"/>
            </a:pPr>
            <a:r>
              <a:rPr lang="de-DE" altLang="de-DE" sz="2600" dirty="0"/>
              <a:t>Brachyzephale Katze                                          </a:t>
            </a:r>
            <a:r>
              <a:rPr lang="de-DE" altLang="de-DE" sz="2800" dirty="0"/>
              <a:t>		 </a:t>
            </a:r>
            <a:r>
              <a:rPr lang="de-DE" altLang="de-DE" sz="2000" dirty="0">
                <a:solidFill>
                  <a:srgbClr val="7F7F7F"/>
                </a:solidFill>
                <a:cs typeface="Arial" charset="0"/>
              </a:rPr>
              <a:t>(BREIT et al. 2003, NÖLLER 2006, SCHLÜTER et al. 2009)</a:t>
            </a:r>
            <a:endParaRPr lang="de-DE" altLang="de-DE" sz="2800" baseline="40000" dirty="0">
              <a:solidFill>
                <a:srgbClr val="7F7F7F"/>
              </a:solidFill>
            </a:endParaRPr>
          </a:p>
          <a:p>
            <a:pPr lvl="1" eaLnBrk="1" hangingPunct="1">
              <a:spcBef>
                <a:spcPct val="50000"/>
              </a:spcBef>
              <a:buClr>
                <a:srgbClr val="1C1C1C"/>
              </a:buClr>
              <a:buFont typeface="Calibri" pitchFamily="34" charset="0"/>
              <a:buChar char="–"/>
            </a:pPr>
            <a:r>
              <a:rPr lang="de-DE" altLang="de-DE" dirty="0"/>
              <a:t>Enges Verhältnis Tränenwege – Schädelform</a:t>
            </a:r>
          </a:p>
          <a:p>
            <a:pPr lvl="1" eaLnBrk="1" hangingPunct="1">
              <a:spcBef>
                <a:spcPct val="50000"/>
              </a:spcBef>
              <a:buClr>
                <a:srgbClr val="1C1C1C"/>
              </a:buClr>
              <a:buFont typeface="Calibri" pitchFamily="34" charset="0"/>
              <a:buChar char="–"/>
            </a:pPr>
            <a:r>
              <a:rPr lang="de-DE" altLang="de-DE" dirty="0"/>
              <a:t>Substanzielle Unterschiede zwischen normo- und brachyzephaler Katze</a:t>
            </a:r>
          </a:p>
          <a:p>
            <a:pPr lvl="1" eaLnBrk="1" hangingPunct="1">
              <a:spcBef>
                <a:spcPct val="50000"/>
              </a:spcBef>
              <a:buClr>
                <a:srgbClr val="1C1C1C"/>
              </a:buClr>
              <a:buFont typeface="Calibri" pitchFamily="34" charset="0"/>
              <a:buChar char="–"/>
            </a:pPr>
            <a:r>
              <a:rPr lang="de-DE" altLang="de-DE" dirty="0"/>
              <a:t>Steiler Anstieg der Tränenwege als Abflusshindernis </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p:cNvSpPr>
            <a:spLocks noGrp="1"/>
          </p:cNvSpPr>
          <p:nvPr>
            <p:ph type="title"/>
          </p:nvPr>
        </p:nvSpPr>
        <p:spPr>
          <a:xfrm>
            <a:off x="1042988" y="414338"/>
            <a:ext cx="7643812" cy="1143000"/>
          </a:xfrm>
        </p:spPr>
        <p:txBody>
          <a:bodyPr/>
          <a:lstStyle/>
          <a:p>
            <a:pPr eaLnBrk="1" hangingPunct="1">
              <a:defRPr/>
            </a:pPr>
            <a:r>
              <a:rPr lang="de-DE" altLang="de-DE" sz="3600" i="0" dirty="0">
                <a:effectLst>
                  <a:outerShdw blurRad="38100" dist="38100" dir="2700000" algn="tl">
                    <a:srgbClr val="C0C0C0"/>
                  </a:outerShdw>
                </a:effectLst>
              </a:rPr>
              <a:t>STEIGUNG DES TNG</a:t>
            </a:r>
          </a:p>
        </p:txBody>
      </p:sp>
      <p:grpSp>
        <p:nvGrpSpPr>
          <p:cNvPr id="24" name="Group 29"/>
          <p:cNvGrpSpPr>
            <a:grpSpLocks/>
          </p:cNvGrpSpPr>
          <p:nvPr/>
        </p:nvGrpSpPr>
        <p:grpSpPr bwMode="auto">
          <a:xfrm>
            <a:off x="1979613" y="1341438"/>
            <a:ext cx="5389563" cy="5365750"/>
            <a:chOff x="942" y="890"/>
            <a:chExt cx="3395" cy="3380"/>
          </a:xfrm>
        </p:grpSpPr>
        <p:sp>
          <p:nvSpPr>
            <p:cNvPr id="25" name="Textfeld 29"/>
            <p:cNvSpPr txBox="1">
              <a:spLocks noChangeArrowheads="1"/>
            </p:cNvSpPr>
            <p:nvPr/>
          </p:nvSpPr>
          <p:spPr bwMode="auto">
            <a:xfrm>
              <a:off x="3074" y="4020"/>
              <a:ext cx="952" cy="250"/>
            </a:xfrm>
            <a:prstGeom prst="rect">
              <a:avLst/>
            </a:prstGeom>
            <a:noFill/>
            <a:ln w="9525">
              <a:noFill/>
              <a:miter lim="800000"/>
              <a:headEnd/>
              <a:tailEnd/>
            </a:ln>
          </p:spPr>
          <p:txBody>
            <a:bodyPr>
              <a:spAutoFit/>
            </a:bodyPr>
            <a:lstStyle/>
            <a:p>
              <a:pPr>
                <a:defRPr/>
              </a:pPr>
              <a:r>
                <a:rPr lang="de-DE" sz="2000" i="0">
                  <a:latin typeface="Arial Narrow" panose="020B0606020202030204" pitchFamily="34" charset="0"/>
                </a:rPr>
                <a:t>p&lt;0,001</a:t>
              </a:r>
            </a:p>
          </p:txBody>
        </p:sp>
        <p:grpSp>
          <p:nvGrpSpPr>
            <p:cNvPr id="26" name="Group 27"/>
            <p:cNvGrpSpPr>
              <a:grpSpLocks/>
            </p:cNvGrpSpPr>
            <p:nvPr/>
          </p:nvGrpSpPr>
          <p:grpSpPr bwMode="auto">
            <a:xfrm>
              <a:off x="942" y="890"/>
              <a:ext cx="3395" cy="2814"/>
              <a:chOff x="984" y="1026"/>
              <a:chExt cx="3395" cy="2814"/>
            </a:xfrm>
          </p:grpSpPr>
          <p:pic>
            <p:nvPicPr>
              <p:cNvPr id="40" name="Picture 5"/>
              <p:cNvPicPr>
                <a:picLocks noChangeArrowheads="1"/>
              </p:cNvPicPr>
              <p:nvPr/>
            </p:nvPicPr>
            <p:blipFill>
              <a:blip r:embed="rId2">
                <a:duotone>
                  <a:prstClr val="black"/>
                  <a:schemeClr val="accent3">
                    <a:tint val="45000"/>
                    <a:satMod val="400000"/>
                  </a:schemeClr>
                </a:duotone>
              </a:blip>
              <a:srcRect t="12309" b="10535"/>
              <a:stretch>
                <a:fillRect/>
              </a:stretch>
            </p:blipFill>
            <p:spPr bwMode="auto">
              <a:xfrm>
                <a:off x="1068" y="1164"/>
                <a:ext cx="3311" cy="2676"/>
              </a:xfrm>
              <a:prstGeom prst="rect">
                <a:avLst/>
              </a:prstGeom>
              <a:noFill/>
              <a:ln>
                <a:noFill/>
              </a:ln>
            </p:spPr>
          </p:pic>
          <p:sp>
            <p:nvSpPr>
              <p:cNvPr id="41" name="Rechteck 2"/>
              <p:cNvSpPr>
                <a:spLocks noChangeArrowheads="1"/>
              </p:cNvSpPr>
              <p:nvPr/>
            </p:nvSpPr>
            <p:spPr bwMode="auto">
              <a:xfrm>
                <a:off x="1811" y="1026"/>
                <a:ext cx="264" cy="252"/>
              </a:xfrm>
              <a:prstGeom prst="rect">
                <a:avLst/>
              </a:prstGeom>
              <a:noFill/>
              <a:ln w="9525">
                <a:noFill/>
                <a:miter lim="800000"/>
                <a:headEnd/>
                <a:tailEnd/>
              </a:ln>
            </p:spPr>
            <p:txBody>
              <a:bodyPr wrap="none">
                <a:spAutoFit/>
              </a:bodyPr>
              <a:lstStyle/>
              <a:p>
                <a:pPr algn="ctr">
                  <a:defRPr/>
                </a:pPr>
                <a:r>
                  <a:rPr lang="de-DE" altLang="de-DE" sz="2000" i="0" dirty="0">
                    <a:latin typeface="Arial Narrow" panose="020B0606020202030204" pitchFamily="34" charset="0"/>
                  </a:rPr>
                  <a:t>52</a:t>
                </a:r>
              </a:p>
            </p:txBody>
          </p:sp>
          <p:sp>
            <p:nvSpPr>
              <p:cNvPr id="42" name="Rechteck 3"/>
              <p:cNvSpPr>
                <a:spLocks noChangeArrowheads="1"/>
              </p:cNvSpPr>
              <p:nvPr/>
            </p:nvSpPr>
            <p:spPr bwMode="auto">
              <a:xfrm>
                <a:off x="2401" y="1026"/>
                <a:ext cx="264" cy="252"/>
              </a:xfrm>
              <a:prstGeom prst="rect">
                <a:avLst/>
              </a:prstGeom>
              <a:noFill/>
              <a:ln w="9525">
                <a:noFill/>
                <a:miter lim="800000"/>
                <a:headEnd/>
                <a:tailEnd/>
              </a:ln>
            </p:spPr>
            <p:txBody>
              <a:bodyPr wrap="none">
                <a:spAutoFit/>
              </a:bodyPr>
              <a:lstStyle/>
              <a:p>
                <a:pPr algn="ctr">
                  <a:defRPr/>
                </a:pPr>
                <a:r>
                  <a:rPr lang="de-DE" altLang="de-DE" sz="2000" i="0" dirty="0">
                    <a:latin typeface="Arial Narrow" panose="020B0606020202030204" pitchFamily="34" charset="0"/>
                  </a:rPr>
                  <a:t>33</a:t>
                </a:r>
              </a:p>
            </p:txBody>
          </p:sp>
          <p:sp>
            <p:nvSpPr>
              <p:cNvPr id="43" name="Rechteck 4"/>
              <p:cNvSpPr>
                <a:spLocks noChangeArrowheads="1"/>
              </p:cNvSpPr>
              <p:nvPr/>
            </p:nvSpPr>
            <p:spPr bwMode="auto">
              <a:xfrm>
                <a:off x="2986" y="1026"/>
                <a:ext cx="264" cy="252"/>
              </a:xfrm>
              <a:prstGeom prst="rect">
                <a:avLst/>
              </a:prstGeom>
              <a:noFill/>
              <a:ln w="9525">
                <a:noFill/>
                <a:miter lim="800000"/>
                <a:headEnd/>
                <a:tailEnd/>
              </a:ln>
            </p:spPr>
            <p:txBody>
              <a:bodyPr wrap="none">
                <a:spAutoFit/>
              </a:bodyPr>
              <a:lstStyle/>
              <a:p>
                <a:pPr algn="ctr">
                  <a:defRPr/>
                </a:pPr>
                <a:r>
                  <a:rPr lang="de-DE" altLang="de-DE" sz="2000" i="0" dirty="0">
                    <a:latin typeface="Arial Narrow" panose="020B0606020202030204" pitchFamily="34" charset="0"/>
                  </a:rPr>
                  <a:t>33</a:t>
                </a:r>
                <a:endParaRPr lang="de-DE" sz="2000" dirty="0">
                  <a:latin typeface="Arial Narrow" panose="020B0606020202030204" pitchFamily="34" charset="0"/>
                </a:endParaRPr>
              </a:p>
            </p:txBody>
          </p:sp>
          <p:sp>
            <p:nvSpPr>
              <p:cNvPr id="44" name="Rechteck 5"/>
              <p:cNvSpPr>
                <a:spLocks noChangeArrowheads="1"/>
              </p:cNvSpPr>
              <p:nvPr/>
            </p:nvSpPr>
            <p:spPr bwMode="auto">
              <a:xfrm>
                <a:off x="3570" y="1026"/>
                <a:ext cx="264" cy="252"/>
              </a:xfrm>
              <a:prstGeom prst="rect">
                <a:avLst/>
              </a:prstGeom>
              <a:noFill/>
              <a:ln w="9525">
                <a:noFill/>
                <a:miter lim="800000"/>
                <a:headEnd/>
                <a:tailEnd/>
              </a:ln>
            </p:spPr>
            <p:txBody>
              <a:bodyPr wrap="none">
                <a:spAutoFit/>
              </a:bodyPr>
              <a:lstStyle/>
              <a:p>
                <a:pPr algn="ctr">
                  <a:defRPr/>
                </a:pPr>
                <a:r>
                  <a:rPr lang="de-DE" altLang="de-DE" sz="2000" i="0" dirty="0">
                    <a:latin typeface="Arial Narrow" panose="020B0606020202030204" pitchFamily="34" charset="0"/>
                  </a:rPr>
                  <a:t>10</a:t>
                </a:r>
                <a:endParaRPr lang="de-DE" sz="2000" dirty="0">
                  <a:latin typeface="Arial Narrow" panose="020B0606020202030204" pitchFamily="34" charset="0"/>
                </a:endParaRPr>
              </a:p>
            </p:txBody>
          </p:sp>
          <p:sp>
            <p:nvSpPr>
              <p:cNvPr id="45" name="Textfeld 6"/>
              <p:cNvSpPr txBox="1"/>
              <p:nvPr/>
            </p:nvSpPr>
            <p:spPr>
              <a:xfrm rot="16200000">
                <a:off x="394" y="2182"/>
                <a:ext cx="1430" cy="250"/>
              </a:xfrm>
              <a:prstGeom prst="rect">
                <a:avLst/>
              </a:prstGeom>
              <a:solidFill>
                <a:schemeClr val="bg1"/>
              </a:solidFill>
            </p:spPr>
            <p:txBody>
              <a:bodyPr>
                <a:spAutoFit/>
              </a:bodyPr>
              <a:lstStyle/>
              <a:p>
                <a:pPr algn="ctr">
                  <a:defRPr/>
                </a:pPr>
                <a:r>
                  <a:rPr lang="de-DE" sz="2000" i="0" dirty="0">
                    <a:solidFill>
                      <a:schemeClr val="tx1">
                        <a:lumMod val="95000"/>
                        <a:lumOff val="5000"/>
                      </a:schemeClr>
                    </a:solidFill>
                    <a:latin typeface="Arial Narrow" panose="020B0606020202030204" pitchFamily="34" charset="0"/>
                    <a:cs typeface="+mn-cs"/>
                  </a:rPr>
                  <a:t>Steigung  [%]</a:t>
                </a:r>
              </a:p>
            </p:txBody>
          </p:sp>
        </p:grpSp>
        <p:cxnSp>
          <p:nvCxnSpPr>
            <p:cNvPr id="27" name="Gerade Verbindung 13"/>
            <p:cNvCxnSpPr>
              <a:stCxn id="32" idx="2"/>
              <a:endCxn id="32" idx="2"/>
            </p:cNvCxnSpPr>
            <p:nvPr/>
          </p:nvCxnSpPr>
          <p:spPr>
            <a:xfrm>
              <a:off x="3732" y="382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8"/>
            <p:cNvSpPr>
              <a:spLocks noChangeArrowheads="1"/>
            </p:cNvSpPr>
            <p:nvPr/>
          </p:nvSpPr>
          <p:spPr bwMode="auto">
            <a:xfrm>
              <a:off x="1759" y="3521"/>
              <a:ext cx="2087" cy="136"/>
            </a:xfrm>
            <a:prstGeom prst="rect">
              <a:avLst/>
            </a:prstGeom>
            <a:solidFill>
              <a:schemeClr val="bg1"/>
            </a:solidFill>
            <a:ln w="9525">
              <a:solidFill>
                <a:schemeClr val="bg1"/>
              </a:solidFill>
              <a:miter lim="800000"/>
              <a:headEnd/>
              <a:tailEnd/>
            </a:ln>
            <a:effectLst/>
          </p:spPr>
          <p:txBody>
            <a:bodyPr wrap="none" anchor="ctr"/>
            <a:lstStyle/>
            <a:p>
              <a:pPr>
                <a:defRPr/>
              </a:pPr>
              <a:endParaRPr lang="de-DE" sz="2000">
                <a:latin typeface="+mj-lt"/>
              </a:endParaRPr>
            </a:p>
          </p:txBody>
        </p:sp>
        <p:sp>
          <p:nvSpPr>
            <p:cNvPr id="29" name="Rechteck 16"/>
            <p:cNvSpPr>
              <a:spLocks noChangeArrowheads="1"/>
            </p:cNvSpPr>
            <p:nvPr/>
          </p:nvSpPr>
          <p:spPr bwMode="auto">
            <a:xfrm>
              <a:off x="1533" y="3387"/>
              <a:ext cx="771" cy="442"/>
            </a:xfrm>
            <a:prstGeom prst="rect">
              <a:avLst/>
            </a:prstGeom>
            <a:noFill/>
            <a:ln w="9525">
              <a:noFill/>
              <a:miter lim="800000"/>
              <a:headEnd/>
              <a:tailEnd/>
            </a:ln>
          </p:spPr>
          <p:txBody>
            <a:bodyPr>
              <a:spAutoFit/>
            </a:bodyPr>
            <a:lstStyle/>
            <a:p>
              <a:pPr algn="ctr">
                <a:defRPr/>
              </a:pPr>
              <a:r>
                <a:rPr lang="de-DE" altLang="de-DE" sz="2000" i="0" dirty="0">
                  <a:solidFill>
                    <a:srgbClr val="0D0D0D"/>
                  </a:solidFill>
                  <a:latin typeface="Arial Narrow" panose="020B0606020202030204" pitchFamily="34" charset="0"/>
                </a:rPr>
                <a:t>Engl.</a:t>
              </a:r>
            </a:p>
            <a:p>
              <a:pPr algn="ctr">
                <a:defRPr/>
              </a:pPr>
              <a:r>
                <a:rPr lang="de-DE" altLang="de-DE" sz="2000" i="0" dirty="0">
                  <a:solidFill>
                    <a:srgbClr val="0D0D0D"/>
                  </a:solidFill>
                  <a:latin typeface="Arial Narrow" panose="020B0606020202030204" pitchFamily="34" charset="0"/>
                </a:rPr>
                <a:t>Bulldogge</a:t>
              </a:r>
            </a:p>
          </p:txBody>
        </p:sp>
        <p:sp>
          <p:nvSpPr>
            <p:cNvPr id="30" name="Rechteck 17"/>
            <p:cNvSpPr>
              <a:spLocks noChangeArrowheads="1"/>
            </p:cNvSpPr>
            <p:nvPr/>
          </p:nvSpPr>
          <p:spPr bwMode="auto">
            <a:xfrm>
              <a:off x="2121" y="3385"/>
              <a:ext cx="816" cy="442"/>
            </a:xfrm>
            <a:prstGeom prst="rect">
              <a:avLst/>
            </a:prstGeom>
            <a:noFill/>
            <a:ln w="9525">
              <a:noFill/>
              <a:miter lim="800000"/>
              <a:headEnd/>
              <a:tailEnd/>
            </a:ln>
          </p:spPr>
          <p:txBody>
            <a:bodyPr>
              <a:spAutoFit/>
            </a:bodyPr>
            <a:lstStyle/>
            <a:p>
              <a:pPr algn="ctr">
                <a:defRPr/>
              </a:pPr>
              <a:r>
                <a:rPr lang="de-DE" altLang="de-DE" sz="2000" i="0" dirty="0">
                  <a:solidFill>
                    <a:srgbClr val="0D0D0D"/>
                  </a:solidFill>
                  <a:latin typeface="Arial Narrow" panose="020B0606020202030204" pitchFamily="34" charset="0"/>
                </a:rPr>
                <a:t>Franz.</a:t>
              </a:r>
            </a:p>
            <a:p>
              <a:pPr algn="ctr">
                <a:defRPr/>
              </a:pPr>
              <a:r>
                <a:rPr lang="de-DE" altLang="de-DE" sz="2000" i="0" dirty="0">
                  <a:solidFill>
                    <a:srgbClr val="0D0D0D"/>
                  </a:solidFill>
                  <a:latin typeface="Arial Narrow" panose="020B0606020202030204" pitchFamily="34" charset="0"/>
                </a:rPr>
                <a:t>Bulldogge</a:t>
              </a:r>
            </a:p>
          </p:txBody>
        </p:sp>
        <p:sp>
          <p:nvSpPr>
            <p:cNvPr id="31" name="Rechteck 18"/>
            <p:cNvSpPr>
              <a:spLocks noChangeArrowheads="1"/>
            </p:cNvSpPr>
            <p:nvPr/>
          </p:nvSpPr>
          <p:spPr bwMode="auto">
            <a:xfrm>
              <a:off x="2848" y="3399"/>
              <a:ext cx="589" cy="250"/>
            </a:xfrm>
            <a:prstGeom prst="rect">
              <a:avLst/>
            </a:prstGeom>
            <a:noFill/>
            <a:ln w="9525">
              <a:noFill/>
              <a:miter lim="800000"/>
              <a:headEnd/>
              <a:tailEnd/>
            </a:ln>
          </p:spPr>
          <p:txBody>
            <a:bodyPr>
              <a:spAutoFit/>
            </a:bodyPr>
            <a:lstStyle/>
            <a:p>
              <a:pPr algn="ctr">
                <a:defRPr/>
              </a:pPr>
              <a:r>
                <a:rPr lang="de-DE" altLang="de-DE" sz="2000" i="0" dirty="0">
                  <a:solidFill>
                    <a:schemeClr val="tx1">
                      <a:lumMod val="95000"/>
                      <a:lumOff val="5000"/>
                    </a:schemeClr>
                  </a:solidFill>
                  <a:latin typeface="Arial Narrow" panose="020B0606020202030204" pitchFamily="34" charset="0"/>
                  <a:cs typeface="+mn-cs"/>
                </a:rPr>
                <a:t>Mops</a:t>
              </a:r>
            </a:p>
          </p:txBody>
        </p:sp>
        <p:sp>
          <p:nvSpPr>
            <p:cNvPr id="32" name="Rechteck 19"/>
            <p:cNvSpPr>
              <a:spLocks noChangeArrowheads="1"/>
            </p:cNvSpPr>
            <p:nvPr/>
          </p:nvSpPr>
          <p:spPr bwMode="auto">
            <a:xfrm>
              <a:off x="3165" y="3385"/>
              <a:ext cx="1134" cy="442"/>
            </a:xfrm>
            <a:prstGeom prst="rect">
              <a:avLst/>
            </a:prstGeom>
            <a:noFill/>
            <a:ln w="9525">
              <a:noFill/>
              <a:miter lim="800000"/>
              <a:headEnd/>
              <a:tailEnd/>
            </a:ln>
          </p:spPr>
          <p:txBody>
            <a:bodyPr>
              <a:spAutoFit/>
            </a:bodyPr>
            <a:lstStyle/>
            <a:p>
              <a:pPr algn="ctr">
                <a:defRPr/>
              </a:pPr>
              <a:r>
                <a:rPr lang="de-DE" altLang="de-DE" sz="2000" i="0" dirty="0" err="1">
                  <a:solidFill>
                    <a:srgbClr val="0D0D0D"/>
                  </a:solidFill>
                  <a:latin typeface="Arial Narrow" panose="020B0606020202030204" pitchFamily="34" charset="0"/>
                </a:rPr>
                <a:t>Normo</a:t>
              </a:r>
              <a:r>
                <a:rPr lang="de-DE" altLang="de-DE" sz="2000" i="0" dirty="0">
                  <a:solidFill>
                    <a:srgbClr val="0D0D0D"/>
                  </a:solidFill>
                  <a:latin typeface="Arial Narrow" panose="020B0606020202030204" pitchFamily="34" charset="0"/>
                </a:rPr>
                <a:t>-</a:t>
              </a:r>
            </a:p>
            <a:p>
              <a:pPr algn="ctr">
                <a:defRPr/>
              </a:pPr>
              <a:r>
                <a:rPr lang="de-DE" altLang="de-DE" sz="2000" i="0" dirty="0" err="1">
                  <a:solidFill>
                    <a:srgbClr val="0D0D0D"/>
                  </a:solidFill>
                  <a:latin typeface="Arial Narrow" panose="020B0606020202030204" pitchFamily="34" charset="0"/>
                </a:rPr>
                <a:t>zephale</a:t>
              </a:r>
              <a:endParaRPr lang="de-DE" altLang="de-DE" sz="2000" i="0" dirty="0">
                <a:solidFill>
                  <a:srgbClr val="0D0D0D"/>
                </a:solidFill>
                <a:latin typeface="Arial Narrow" panose="020B0606020202030204" pitchFamily="34" charset="0"/>
              </a:endParaRPr>
            </a:p>
          </p:txBody>
        </p:sp>
        <p:grpSp>
          <p:nvGrpSpPr>
            <p:cNvPr id="33" name="Gruppieren 30"/>
            <p:cNvGrpSpPr>
              <a:grpSpLocks/>
            </p:cNvGrpSpPr>
            <p:nvPr/>
          </p:nvGrpSpPr>
          <p:grpSpPr bwMode="auto">
            <a:xfrm>
              <a:off x="1940" y="3793"/>
              <a:ext cx="1763" cy="228"/>
              <a:chOff x="3111501" y="6164263"/>
              <a:chExt cx="2798762" cy="361081"/>
            </a:xfrm>
          </p:grpSpPr>
          <p:cxnSp>
            <p:nvCxnSpPr>
              <p:cNvPr id="34" name="Gerade Verbindung 8"/>
              <p:cNvCxnSpPr/>
              <p:nvPr/>
            </p:nvCxnSpPr>
            <p:spPr>
              <a:xfrm>
                <a:off x="3111501" y="6165846"/>
                <a:ext cx="0" cy="150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11"/>
              <p:cNvCxnSpPr/>
              <p:nvPr/>
            </p:nvCxnSpPr>
            <p:spPr>
              <a:xfrm>
                <a:off x="3111501" y="6316296"/>
                <a:ext cx="2798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22"/>
              <p:cNvCxnSpPr/>
              <p:nvPr/>
            </p:nvCxnSpPr>
            <p:spPr>
              <a:xfrm flipV="1">
                <a:off x="5910262" y="6164262"/>
                <a:ext cx="0" cy="1520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24"/>
              <p:cNvCxnSpPr/>
              <p:nvPr/>
            </p:nvCxnSpPr>
            <p:spPr>
              <a:xfrm flipV="1">
                <a:off x="4037013" y="6164262"/>
                <a:ext cx="0" cy="1520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26"/>
              <p:cNvCxnSpPr>
                <a:endCxn id="31" idx="2"/>
              </p:cNvCxnSpPr>
              <p:nvPr/>
            </p:nvCxnSpPr>
            <p:spPr>
              <a:xfrm flipV="1">
                <a:off x="4967287" y="6164262"/>
                <a:ext cx="1588" cy="1520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28"/>
              <p:cNvCxnSpPr/>
              <p:nvPr/>
            </p:nvCxnSpPr>
            <p:spPr>
              <a:xfrm>
                <a:off x="5435600" y="6316296"/>
                <a:ext cx="0" cy="209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3059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0" y="549275"/>
            <a:ext cx="2124075" cy="6308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2" name="Titel 1"/>
          <p:cNvSpPr>
            <a:spLocks noGrp="1"/>
          </p:cNvSpPr>
          <p:nvPr>
            <p:ph type="title"/>
          </p:nvPr>
        </p:nvSpPr>
        <p:spPr/>
        <p:txBody>
          <a:bodyPr>
            <a:normAutofit/>
          </a:bodyPr>
          <a:lstStyle/>
          <a:p>
            <a:pPr eaLnBrk="1" hangingPunct="1">
              <a:defRPr/>
            </a:pPr>
            <a:r>
              <a:rPr lang="de-DE" altLang="de-DE" sz="3600" i="0">
                <a:effectLst>
                  <a:outerShdw blurRad="38100" dist="38100" dir="2700000" algn="tl">
                    <a:srgbClr val="C0C0C0"/>
                  </a:outerShdw>
                </a:effectLst>
              </a:rPr>
              <a:t>AKZESSORISCHE ÖFFNUNG</a:t>
            </a:r>
          </a:p>
        </p:txBody>
      </p:sp>
      <p:pic>
        <p:nvPicPr>
          <p:cNvPr id="40963" name="Picture 54" descr="aö"/>
          <p:cNvPicPr>
            <a:picLocks noChangeAspect="1" noChangeArrowheads="1"/>
          </p:cNvPicPr>
          <p:nvPr/>
        </p:nvPicPr>
        <p:blipFill>
          <a:blip r:embed="rId3"/>
          <a:srcRect t="8907"/>
          <a:stretch>
            <a:fillRect/>
          </a:stretch>
        </p:blipFill>
        <p:spPr bwMode="auto">
          <a:xfrm>
            <a:off x="107950" y="1490663"/>
            <a:ext cx="8856663" cy="5251450"/>
          </a:xfrm>
          <a:prstGeom prst="rect">
            <a:avLst/>
          </a:prstGeom>
          <a:noFill/>
          <a:ln w="9525">
            <a:noFill/>
            <a:miter lim="800000"/>
            <a:headEnd/>
            <a:tailEnd/>
          </a:ln>
        </p:spPr>
      </p:pic>
      <p:grpSp>
        <p:nvGrpSpPr>
          <p:cNvPr id="4" name="Gruppieren 3"/>
          <p:cNvGrpSpPr>
            <a:grpSpLocks/>
          </p:cNvGrpSpPr>
          <p:nvPr/>
        </p:nvGrpSpPr>
        <p:grpSpPr bwMode="auto">
          <a:xfrm>
            <a:off x="4427538" y="1706563"/>
            <a:ext cx="4321175" cy="3095625"/>
            <a:chOff x="4427984" y="1556792"/>
            <a:chExt cx="4320480" cy="3096344"/>
          </a:xfrm>
        </p:grpSpPr>
        <p:sp>
          <p:nvSpPr>
            <p:cNvPr id="3" name="Rechteck 2"/>
            <p:cNvSpPr/>
            <p:nvPr/>
          </p:nvSpPr>
          <p:spPr>
            <a:xfrm>
              <a:off x="4427984" y="1556792"/>
              <a:ext cx="4320480" cy="3096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grpSp>
          <p:nvGrpSpPr>
            <p:cNvPr id="40966" name="Gruppieren 5"/>
            <p:cNvGrpSpPr>
              <a:grpSpLocks noChangeAspect="1"/>
            </p:cNvGrpSpPr>
            <p:nvPr/>
          </p:nvGrpSpPr>
          <p:grpSpPr bwMode="auto">
            <a:xfrm>
              <a:off x="5160585" y="1822306"/>
              <a:ext cx="3049270" cy="2830830"/>
              <a:chOff x="4273550" y="2349500"/>
              <a:chExt cx="3035300" cy="2808288"/>
            </a:xfrm>
          </p:grpSpPr>
          <p:pic>
            <p:nvPicPr>
              <p:cNvPr id="7" name="Grafik 6" descr="C:\Users\admin\Desktop\AÖ.jpg"/>
              <p:cNvPicPr/>
              <p:nvPr/>
            </p:nvPicPr>
            <p:blipFill>
              <a:blip r:embed="rId4"/>
              <a:srcRect/>
              <a:stretch>
                <a:fillRect/>
              </a:stretch>
            </p:blipFill>
            <p:spPr bwMode="auto">
              <a:xfrm>
                <a:off x="4274253" y="2349163"/>
                <a:ext cx="3035127" cy="2808625"/>
              </a:xfrm>
              <a:prstGeom prst="rect">
                <a:avLst/>
              </a:prstGeom>
              <a:ln w="12700">
                <a:solidFill>
                  <a:schemeClr val="bg1"/>
                </a:solidFill>
              </a:ln>
              <a:effectLst>
                <a:outerShdw blurRad="190500" algn="tl" rotWithShape="0">
                  <a:srgbClr val="000000">
                    <a:alpha val="70000"/>
                  </a:srgbClr>
                </a:outerShdw>
              </a:effectLst>
            </p:spPr>
          </p:pic>
          <p:sp>
            <p:nvSpPr>
              <p:cNvPr id="8" name="Line 31"/>
              <p:cNvSpPr>
                <a:spLocks noChangeShapeType="1"/>
              </p:cNvSpPr>
              <p:nvPr/>
            </p:nvSpPr>
            <p:spPr bwMode="auto">
              <a:xfrm flipH="1">
                <a:off x="6465674" y="3284846"/>
                <a:ext cx="339695" cy="441063"/>
              </a:xfrm>
              <a:prstGeom prst="line">
                <a:avLst/>
              </a:prstGeom>
              <a:noFill/>
              <a:ln w="38100">
                <a:solidFill>
                  <a:schemeClr val="bg1"/>
                </a:solidFill>
                <a:round/>
                <a:headEnd/>
                <a:tailEnd type="triangle" w="med" len="lg"/>
              </a:ln>
              <a:effectLst/>
            </p:spPr>
            <p:txBody>
              <a:bodyPr/>
              <a:lstStyle/>
              <a:p>
                <a:pPr algn="ctr">
                  <a:defRPr/>
                </a:pPr>
                <a:endParaRPr lang="de-DE">
                  <a:ln w="38100">
                    <a:solidFill>
                      <a:schemeClr val="tx1"/>
                    </a:solidFill>
                  </a:ln>
                  <a:cs typeface="+mn-cs"/>
                </a:endParaRPr>
              </a:p>
            </p:txBody>
          </p:sp>
          <p:sp>
            <p:nvSpPr>
              <p:cNvPr id="9" name="Line 31"/>
              <p:cNvSpPr>
                <a:spLocks noChangeShapeType="1"/>
              </p:cNvSpPr>
              <p:nvPr/>
            </p:nvSpPr>
            <p:spPr bwMode="auto">
              <a:xfrm>
                <a:off x="4738765" y="3269094"/>
                <a:ext cx="287555" cy="437912"/>
              </a:xfrm>
              <a:prstGeom prst="line">
                <a:avLst/>
              </a:prstGeom>
              <a:noFill/>
              <a:ln w="38100">
                <a:solidFill>
                  <a:schemeClr val="bg1"/>
                </a:solidFill>
                <a:round/>
                <a:headEnd/>
                <a:tailEnd type="triangle" w="med" len="lg"/>
              </a:ln>
              <a:effectLst/>
            </p:spPr>
            <p:txBody>
              <a:bodyPr/>
              <a:lstStyle/>
              <a:p>
                <a:pPr algn="ctr">
                  <a:defRPr/>
                </a:pPr>
                <a:endParaRPr lang="de-DE">
                  <a:ln w="38100">
                    <a:solidFill>
                      <a:schemeClr val="tx1"/>
                    </a:solidFill>
                  </a:ln>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a:effectLst>
                  <a:outerShdw blurRad="38100" dist="38100" dir="2700000" algn="tl">
                    <a:srgbClr val="C0C0C0"/>
                  </a:outerShdw>
                </a:effectLst>
              </a:rPr>
              <a:t>AKZESSORISCHE ÖFFNUNG</a:t>
            </a:r>
          </a:p>
        </p:txBody>
      </p:sp>
      <p:sp>
        <p:nvSpPr>
          <p:cNvPr id="56322" name="Inhaltsplatzhalter 3"/>
          <p:cNvSpPr>
            <a:spLocks noGrp="1"/>
          </p:cNvSpPr>
          <p:nvPr>
            <p:ph idx="1"/>
          </p:nvPr>
        </p:nvSpPr>
        <p:spPr/>
        <p:txBody>
          <a:bodyPr/>
          <a:lstStyle/>
          <a:p>
            <a:pPr eaLnBrk="1" hangingPunct="1">
              <a:spcBef>
                <a:spcPct val="50000"/>
              </a:spcBef>
              <a:buFont typeface="Symbol" pitchFamily="18" charset="2"/>
              <a:buChar char="-"/>
            </a:pPr>
            <a:r>
              <a:rPr lang="de-DE" sz="2600" dirty="0"/>
              <a:t>Bei 98% der </a:t>
            </a:r>
            <a:r>
              <a:rPr lang="de-DE" sz="2600" dirty="0" err="1"/>
              <a:t>Bz</a:t>
            </a:r>
            <a:r>
              <a:rPr lang="de-DE" sz="2600" dirty="0"/>
              <a:t> und bei allen </a:t>
            </a:r>
            <a:r>
              <a:rPr lang="de-DE" sz="2600" dirty="0" err="1"/>
              <a:t>Nz</a:t>
            </a:r>
            <a:r>
              <a:rPr lang="de-DE" sz="2600" dirty="0"/>
              <a:t> vorhanden</a:t>
            </a:r>
          </a:p>
          <a:p>
            <a:pPr eaLnBrk="1" hangingPunct="1">
              <a:spcBef>
                <a:spcPct val="50000"/>
              </a:spcBef>
              <a:buFont typeface="Symbol" pitchFamily="18" charset="2"/>
              <a:buChar char="-"/>
            </a:pPr>
            <a:r>
              <a:rPr lang="de-DE" sz="2600" dirty="0"/>
              <a:t>54% (27/50) einziger Abflussweg</a:t>
            </a:r>
          </a:p>
          <a:p>
            <a:pPr eaLnBrk="1" hangingPunct="1">
              <a:spcBef>
                <a:spcPct val="50000"/>
              </a:spcBef>
              <a:buFont typeface="Symbol" pitchFamily="18" charset="2"/>
              <a:buChar char="-"/>
            </a:pPr>
            <a:r>
              <a:rPr lang="de-DE" sz="2600" dirty="0"/>
              <a:t>14% (7/50) zusätzlich beidseits Abfluss über Ostium nasolacrimale</a:t>
            </a:r>
          </a:p>
          <a:p>
            <a:pPr eaLnBrk="1" hangingPunct="1">
              <a:spcBef>
                <a:spcPct val="50000"/>
              </a:spcBef>
              <a:buFont typeface="Symbol" pitchFamily="18" charset="2"/>
              <a:buChar char="-"/>
            </a:pPr>
            <a:r>
              <a:rPr lang="de-DE" sz="2600" dirty="0"/>
              <a:t>32% (16/50) variabel einseitig oder nur teilweise weiterer Fluss</a:t>
            </a:r>
          </a:p>
          <a:p>
            <a:pPr algn="just" eaLnBrk="1" hangingPunct="1">
              <a:spcBef>
                <a:spcPct val="50000"/>
              </a:spcBef>
              <a:buFont typeface="Arial" charset="0"/>
              <a:buNone/>
            </a:pPr>
            <a:r>
              <a:rPr lang="de-DE" sz="2600" i="1" dirty="0"/>
              <a:t>Die akzessorische Öffnung ist der Hauptabflussweg in die Nasenhöhle bei </a:t>
            </a:r>
            <a:r>
              <a:rPr lang="de-DE" sz="2600" i="1" dirty="0" err="1"/>
              <a:t>Bz</a:t>
            </a:r>
            <a:r>
              <a:rPr lang="de-DE" sz="2600" i="1" dirty="0"/>
              <a:t>.</a:t>
            </a:r>
          </a:p>
          <a:p>
            <a:pPr algn="just" eaLnBrk="1" hangingPunct="1">
              <a:spcBef>
                <a:spcPct val="50000"/>
              </a:spcBef>
              <a:buFont typeface="Arial" charset="0"/>
              <a:buNone/>
            </a:pPr>
            <a:r>
              <a:rPr lang="de-DE" sz="2600" i="1" dirty="0"/>
              <a:t>Ungehinderter Abfluss über das </a:t>
            </a:r>
            <a:r>
              <a:rPr lang="de-DE" sz="2600" i="1" dirty="0" err="1"/>
              <a:t>Ostium</a:t>
            </a:r>
            <a:r>
              <a:rPr lang="de-DE" sz="2600" i="1" dirty="0"/>
              <a:t> </a:t>
            </a:r>
            <a:r>
              <a:rPr lang="de-DE" sz="2600" i="1" dirty="0" err="1"/>
              <a:t>nasolacrimale</a:t>
            </a:r>
            <a:r>
              <a:rPr lang="de-DE" sz="2600" i="1" dirty="0"/>
              <a:t> trotz akzessorischer Öffnung bei </a:t>
            </a:r>
            <a:r>
              <a:rPr lang="de-DE" sz="2600" i="1" dirty="0" err="1"/>
              <a:t>Nz</a:t>
            </a:r>
            <a:r>
              <a:rPr lang="de-DE" sz="2600" i="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eaLnBrk="1" hangingPunct="1">
              <a:defRPr/>
            </a:pPr>
            <a:r>
              <a:rPr lang="de-DE" altLang="de-DE" sz="3600" i="0">
                <a:effectLst>
                  <a:outerShdw blurRad="38100" dist="38100" dir="2700000" algn="tl">
                    <a:srgbClr val="C0C0C0"/>
                  </a:outerShdw>
                </a:effectLst>
              </a:rPr>
              <a:t>DISKUSSION</a:t>
            </a:r>
          </a:p>
        </p:txBody>
      </p:sp>
      <p:sp>
        <p:nvSpPr>
          <p:cNvPr id="58370" name="Inhaltsplatzhalter 3"/>
          <p:cNvSpPr>
            <a:spLocks noGrp="1"/>
          </p:cNvSpPr>
          <p:nvPr>
            <p:ph idx="1"/>
          </p:nvPr>
        </p:nvSpPr>
        <p:spPr/>
        <p:txBody>
          <a:bodyPr/>
          <a:lstStyle/>
          <a:p>
            <a:pPr eaLnBrk="1" hangingPunct="1">
              <a:spcBef>
                <a:spcPct val="50000"/>
              </a:spcBef>
              <a:buFont typeface="Symbol" pitchFamily="18" charset="2"/>
              <a:buChar char="-"/>
            </a:pPr>
            <a:r>
              <a:rPr lang="de-DE" sz="2600" dirty="0"/>
              <a:t>Steilheit der Tränenwege bei brachyzephalen Hunden ohne Bedeutung für vollständigen Abfluss</a:t>
            </a:r>
          </a:p>
          <a:p>
            <a:pPr eaLnBrk="1" hangingPunct="1">
              <a:spcBef>
                <a:spcPct val="50000"/>
              </a:spcBef>
              <a:buFont typeface="Symbol" pitchFamily="18" charset="2"/>
              <a:buChar char="-"/>
            </a:pPr>
            <a:r>
              <a:rPr lang="de-DE" sz="2600" dirty="0"/>
              <a:t>Akzessorische Öffnung in 98% der Fälle – nicht bei Katzen beschrieben </a:t>
            </a:r>
            <a:r>
              <a:rPr lang="de-DE" sz="1900" dirty="0">
                <a:solidFill>
                  <a:srgbClr val="7F7F7F"/>
                </a:solidFill>
              </a:rPr>
              <a:t>(</a:t>
            </a:r>
            <a:r>
              <a:rPr lang="de-DE" altLang="de-DE" sz="2000" dirty="0">
                <a:solidFill>
                  <a:srgbClr val="7F7F7F"/>
                </a:solidFill>
                <a:cs typeface="Arial" charset="0"/>
              </a:rPr>
              <a:t>BREIT et al. 2003,</a:t>
            </a:r>
            <a:r>
              <a:rPr lang="de-DE" sz="1900" dirty="0">
                <a:solidFill>
                  <a:srgbClr val="7F7F7F"/>
                </a:solidFill>
              </a:rPr>
              <a:t> </a:t>
            </a:r>
            <a:r>
              <a:rPr lang="de-DE" altLang="de-DE" sz="1900" dirty="0">
                <a:solidFill>
                  <a:srgbClr val="7F7F7F"/>
                </a:solidFill>
              </a:rPr>
              <a:t>SCHLÜTER et al. 2009)</a:t>
            </a:r>
            <a:endParaRPr lang="de-DE" sz="1900" dirty="0">
              <a:solidFill>
                <a:srgbClr val="7F7F7F"/>
              </a:solidFill>
            </a:endParaRPr>
          </a:p>
          <a:p>
            <a:pPr eaLnBrk="1" hangingPunct="1">
              <a:spcBef>
                <a:spcPct val="50000"/>
              </a:spcBef>
              <a:buFont typeface="Symbol" pitchFamily="18" charset="2"/>
              <a:buChar char="-"/>
            </a:pPr>
            <a:r>
              <a:rPr lang="de-DE" sz="2600" dirty="0"/>
              <a:t>40-90% der </a:t>
            </a:r>
            <a:r>
              <a:rPr lang="de-DE" sz="2600" dirty="0" err="1"/>
              <a:t>Normozephalen</a:t>
            </a:r>
            <a:r>
              <a:rPr lang="de-DE" sz="2600" dirty="0"/>
              <a:t> akzessorische Öffnung </a:t>
            </a:r>
            <a:r>
              <a:rPr lang="de-DE" sz="1900" dirty="0">
                <a:solidFill>
                  <a:srgbClr val="7F7F7F"/>
                </a:solidFill>
              </a:rPr>
              <a:t>(MICHEL 1955, IMMLER 1996)</a:t>
            </a:r>
          </a:p>
          <a:p>
            <a:pPr eaLnBrk="1" hangingPunct="1">
              <a:spcBef>
                <a:spcPct val="50000"/>
              </a:spcBef>
              <a:buFont typeface="Symbol" pitchFamily="18" charset="2"/>
              <a:buChar char="-"/>
            </a:pPr>
            <a:r>
              <a:rPr lang="de-DE" sz="2600" dirty="0"/>
              <a:t>Günstigere Situation als bei brachyzephalen Katzen</a:t>
            </a:r>
          </a:p>
          <a:p>
            <a:pPr eaLnBrk="1" hangingPunct="1">
              <a:spcBef>
                <a:spcPct val="50000"/>
              </a:spcBef>
              <a:buFont typeface="Symbol" pitchFamily="18" charset="2"/>
              <a:buChar char="-"/>
            </a:pPr>
            <a:r>
              <a:rPr lang="de-DE" sz="2600" dirty="0"/>
              <a:t>Fließverhalten Kontrastmittel analog zu Tränenflüssigkeit?</a:t>
            </a:r>
          </a:p>
          <a:p>
            <a:pPr eaLnBrk="1" hangingPunct="1">
              <a:spcBef>
                <a:spcPct val="50000"/>
              </a:spcBef>
              <a:buFont typeface="Symbol" pitchFamily="18" charset="2"/>
              <a:buNone/>
            </a:pPr>
            <a:endParaRPr lang="de-DE"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lstStyle/>
          <a:p>
            <a:pPr eaLnBrk="1" hangingPunct="1">
              <a:defRPr/>
            </a:pPr>
            <a:r>
              <a:rPr lang="de-DE" sz="3600" i="0">
                <a:effectLst>
                  <a:outerShdw blurRad="38100" dist="38100" dir="2700000" algn="tl">
                    <a:srgbClr val="C0C0C0"/>
                  </a:outerShdw>
                </a:effectLst>
              </a:rPr>
              <a:t>KLINISCHE RELEVANZ</a:t>
            </a:r>
          </a:p>
        </p:txBody>
      </p:sp>
      <p:sp>
        <p:nvSpPr>
          <p:cNvPr id="47106" name="Rectangle 3"/>
          <p:cNvSpPr>
            <a:spLocks noGrp="1"/>
          </p:cNvSpPr>
          <p:nvPr>
            <p:ph idx="1"/>
          </p:nvPr>
        </p:nvSpPr>
        <p:spPr/>
        <p:txBody>
          <a:bodyPr/>
          <a:lstStyle/>
          <a:p>
            <a:pPr eaLnBrk="1" hangingPunct="1">
              <a:spcBef>
                <a:spcPct val="50000"/>
              </a:spcBef>
              <a:buFont typeface="Symbol" pitchFamily="18" charset="2"/>
              <a:buChar char="-"/>
            </a:pPr>
            <a:r>
              <a:rPr lang="de-DE" sz="2600" dirty="0"/>
              <a:t>Epiphora nicht in steil ansteigendenTränenwegen begründet</a:t>
            </a:r>
          </a:p>
          <a:p>
            <a:pPr eaLnBrk="1" hangingPunct="1">
              <a:spcBef>
                <a:spcPct val="50000"/>
              </a:spcBef>
              <a:buFont typeface="Symbol" pitchFamily="18" charset="2"/>
              <a:buChar char="-"/>
            </a:pPr>
            <a:r>
              <a:rPr lang="de-DE" sz="2600" dirty="0"/>
              <a:t>Vielzahl rasseassoziierter okulärer Abweichungen; v.a. Lidfehlstellungen und Tränenfilmstörungen</a:t>
            </a:r>
          </a:p>
          <a:p>
            <a:pPr eaLnBrk="1" hangingPunct="1">
              <a:spcBef>
                <a:spcPct val="50000"/>
              </a:spcBef>
              <a:buFont typeface="Symbol" pitchFamily="18" charset="2"/>
              <a:buChar char="-"/>
            </a:pPr>
            <a:r>
              <a:rPr lang="de-DE" sz="2600" dirty="0"/>
              <a:t>Jones-Test bei Brachyzephalen</a:t>
            </a:r>
          </a:p>
          <a:p>
            <a:pPr eaLnBrk="1" hangingPunct="1">
              <a:spcBef>
                <a:spcPct val="50000"/>
              </a:spcBef>
              <a:buFont typeface="Symbol" pitchFamily="18" charset="2"/>
              <a:buChar char="-"/>
            </a:pPr>
            <a:r>
              <a:rPr lang="de-DE" sz="2600" dirty="0"/>
              <a:t>Gute medikamentelle und chirurgische Therapieoptionen anders als bei brachyzephalen Katzen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0" y="560388"/>
            <a:ext cx="2124075" cy="6297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5" name="Rectangle 41"/>
          <p:cNvSpPr>
            <a:spLocks noChangeArrowheads="1"/>
          </p:cNvSpPr>
          <p:nvPr/>
        </p:nvSpPr>
        <p:spPr bwMode="auto">
          <a:xfrm rot="5400000">
            <a:off x="2339428" y="-80691"/>
            <a:ext cx="4464050" cy="9036050"/>
          </a:xfrm>
          <a:prstGeom prst="rect">
            <a:avLst/>
          </a:prstGeom>
          <a:solidFill>
            <a:schemeClr val="tx1"/>
          </a:solidFill>
          <a:ln w="9525">
            <a:noFill/>
            <a:miter lim="800000"/>
            <a:headEnd/>
            <a:tailEnd/>
          </a:ln>
        </p:spPr>
        <p:txBody>
          <a:bodyPr rot="10800000" vert="eaVert" wrap="none" anchor="ctr"/>
          <a:lstStyle/>
          <a:p>
            <a:pPr algn="ctr">
              <a:defRPr/>
            </a:pPr>
            <a:endParaRPr lang="de-DE">
              <a:effectLst>
                <a:outerShdw blurRad="38100" dist="38100" dir="2700000" algn="tl">
                  <a:srgbClr val="000000">
                    <a:alpha val="43137"/>
                  </a:srgbClr>
                </a:outerShdw>
              </a:effectLst>
              <a:cs typeface="+mn-cs"/>
            </a:endParaRPr>
          </a:p>
        </p:txBody>
      </p:sp>
      <p:pic>
        <p:nvPicPr>
          <p:cNvPr id="48133" name="Picture 46" descr="Snapshot06gespiegelt"/>
          <p:cNvPicPr>
            <a:picLocks noChangeAspect="1" noChangeArrowheads="1"/>
          </p:cNvPicPr>
          <p:nvPr/>
        </p:nvPicPr>
        <p:blipFill>
          <a:blip r:embed="rId3">
            <a:clrChange>
              <a:clrFrom>
                <a:srgbClr val="000000"/>
              </a:clrFrom>
              <a:clrTo>
                <a:srgbClr val="000000">
                  <a:alpha val="0"/>
                </a:srgbClr>
              </a:clrTo>
            </a:clrChange>
          </a:blip>
          <a:srcRect l="27083" r="9914" b="3380"/>
          <a:stretch>
            <a:fillRect/>
          </a:stretch>
        </p:blipFill>
        <p:spPr bwMode="auto">
          <a:xfrm rot="21042329" flipH="1">
            <a:off x="224878" y="2759347"/>
            <a:ext cx="2676525" cy="3454400"/>
          </a:xfrm>
          <a:prstGeom prst="rect">
            <a:avLst/>
          </a:prstGeom>
          <a:noFill/>
          <a:ln w="9525">
            <a:noFill/>
            <a:miter lim="800000"/>
            <a:headEnd/>
            <a:tailEnd/>
          </a:ln>
        </p:spPr>
      </p:pic>
      <p:pic>
        <p:nvPicPr>
          <p:cNvPr id="48134" name="Picture 47" descr="Snapshot8"/>
          <p:cNvPicPr>
            <a:picLocks noChangeAspect="1" noChangeArrowheads="1"/>
          </p:cNvPicPr>
          <p:nvPr/>
        </p:nvPicPr>
        <p:blipFill>
          <a:blip r:embed="rId4">
            <a:clrChange>
              <a:clrFrom>
                <a:srgbClr val="000000"/>
              </a:clrFrom>
              <a:clrTo>
                <a:srgbClr val="000000">
                  <a:alpha val="0"/>
                </a:srgbClr>
              </a:clrTo>
            </a:clrChange>
          </a:blip>
          <a:srcRect l="9419" t="5684" b="3984"/>
          <a:stretch>
            <a:fillRect/>
          </a:stretch>
        </p:blipFill>
        <p:spPr bwMode="auto">
          <a:xfrm>
            <a:off x="5579516" y="2781572"/>
            <a:ext cx="3562350" cy="3457575"/>
          </a:xfrm>
          <a:prstGeom prst="rect">
            <a:avLst/>
          </a:prstGeom>
          <a:noFill/>
          <a:ln w="9525">
            <a:noFill/>
            <a:miter lim="800000"/>
            <a:headEnd/>
            <a:tailEnd/>
          </a:ln>
        </p:spPr>
      </p:pic>
      <p:pic>
        <p:nvPicPr>
          <p:cNvPr id="48135" name="Picture 9" descr="Snapshot10"/>
          <p:cNvPicPr>
            <a:picLocks noChangeAspect="1" noChangeArrowheads="1"/>
          </p:cNvPicPr>
          <p:nvPr/>
        </p:nvPicPr>
        <p:blipFill>
          <a:blip r:embed="rId5"/>
          <a:srcRect l="19989" t="14005" r="14992" b="11003"/>
          <a:stretch>
            <a:fillRect/>
          </a:stretch>
        </p:blipFill>
        <p:spPr bwMode="auto">
          <a:xfrm>
            <a:off x="2928391" y="2764109"/>
            <a:ext cx="3011487" cy="3473450"/>
          </a:xfrm>
          <a:prstGeom prst="rect">
            <a:avLst/>
          </a:prstGeom>
          <a:noFill/>
          <a:ln w="9525">
            <a:noFill/>
            <a:miter lim="800000"/>
            <a:headEnd/>
            <a:tailEnd/>
          </a:ln>
        </p:spPr>
      </p:pic>
      <p:sp>
        <p:nvSpPr>
          <p:cNvPr id="9" name="Textfeld 4"/>
          <p:cNvSpPr txBox="1">
            <a:spLocks noChangeArrowheads="1"/>
          </p:cNvSpPr>
          <p:nvPr/>
        </p:nvSpPr>
        <p:spPr bwMode="auto">
          <a:xfrm>
            <a:off x="1062037" y="1004535"/>
            <a:ext cx="6984305" cy="1200329"/>
          </a:xfrm>
          <a:prstGeom prst="rect">
            <a:avLst/>
          </a:prstGeom>
          <a:noFill/>
          <a:ln w="9525">
            <a:noFill/>
            <a:miter lim="800000"/>
            <a:headEnd/>
            <a:tailEnd/>
          </a:ln>
        </p:spPr>
        <p:txBody>
          <a:bodyPr wrap="square">
            <a:spAutoFit/>
          </a:bodyPr>
          <a:lstStyle/>
          <a:p>
            <a:pPr algn="ctr">
              <a:defRPr/>
            </a:pPr>
            <a:r>
              <a:rPr lang="en-GB" altLang="de-DE" b="1" i="0" dirty="0">
                <a:solidFill>
                  <a:schemeClr val="accent3">
                    <a:lumMod val="75000"/>
                  </a:schemeClr>
                </a:solidFill>
                <a:latin typeface="Candara" panose="020E0502030303020204" pitchFamily="34" charset="0"/>
              </a:rPr>
              <a:t>VIELEN DANK FÜR IHRE AUFMEKSAMKEIT!</a:t>
            </a:r>
          </a:p>
        </p:txBody>
      </p:sp>
      <p:sp>
        <p:nvSpPr>
          <p:cNvPr id="10" name="Textfeld 4"/>
          <p:cNvSpPr txBox="1">
            <a:spLocks noChangeArrowheads="1"/>
          </p:cNvSpPr>
          <p:nvPr/>
        </p:nvSpPr>
        <p:spPr bwMode="auto">
          <a:xfrm>
            <a:off x="1115219" y="64883"/>
            <a:ext cx="4464050" cy="369332"/>
          </a:xfrm>
          <a:prstGeom prst="rect">
            <a:avLst/>
          </a:prstGeom>
          <a:noFill/>
          <a:ln w="9525">
            <a:noFill/>
            <a:miter lim="800000"/>
            <a:headEnd/>
            <a:tailEnd/>
          </a:ln>
        </p:spPr>
        <p:txBody>
          <a:bodyPr>
            <a:spAutoFit/>
          </a:bodyPr>
          <a:lstStyle/>
          <a:p>
            <a:pPr>
              <a:defRPr/>
            </a:pPr>
            <a:r>
              <a:rPr lang="en-GB" altLang="de-DE" sz="1600" b="1" i="0" dirty="0">
                <a:solidFill>
                  <a:schemeClr val="bg1">
                    <a:lumMod val="50000"/>
                  </a:schemeClr>
                </a:solidFill>
              </a:rPr>
              <a:t>                    </a:t>
            </a:r>
            <a:r>
              <a:rPr lang="en-GB" altLang="de-DE" sz="1800" b="1" i="0" dirty="0">
                <a:solidFill>
                  <a:schemeClr val="accent3">
                    <a:lumMod val="75000"/>
                  </a:schemeClr>
                </a:solidFill>
                <a:latin typeface="Candara" panose="020E0502030303020204" pitchFamily="34" charset="0"/>
              </a:rPr>
              <a:t>TAGUNG 2015</a:t>
            </a:r>
            <a:endParaRPr lang="en-GB" altLang="de-DE" sz="1800" i="0" dirty="0">
              <a:solidFill>
                <a:schemeClr val="accent3">
                  <a:lumMod val="75000"/>
                </a:schemeClr>
              </a:solidFill>
              <a:latin typeface="Candara" panose="020E0502030303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p:cNvSpPr>
            <a:spLocks noGrp="1"/>
          </p:cNvSpPr>
          <p:nvPr>
            <p:ph type="title"/>
          </p:nvPr>
        </p:nvSpPr>
        <p:spPr>
          <a:xfrm>
            <a:off x="1042988" y="414338"/>
            <a:ext cx="7643812" cy="1143000"/>
          </a:xfrm>
        </p:spPr>
        <p:txBody>
          <a:bodyPr/>
          <a:lstStyle/>
          <a:p>
            <a:pPr eaLnBrk="1" hangingPunct="1">
              <a:defRPr/>
            </a:pPr>
            <a:r>
              <a:rPr lang="de-DE" altLang="de-DE" sz="3600" i="0" dirty="0">
                <a:effectLst>
                  <a:outerShdw blurRad="38100" dist="38100" dir="2700000" algn="tl">
                    <a:srgbClr val="C0C0C0"/>
                  </a:outerShdw>
                </a:effectLst>
              </a:rPr>
              <a:t>CANINUSUNTERQUERUNG</a:t>
            </a:r>
          </a:p>
        </p:txBody>
      </p:sp>
      <p:pic>
        <p:nvPicPr>
          <p:cNvPr id="46" name="Picture 4" descr="Snapshot9"/>
          <p:cNvPicPr>
            <a:picLocks noChangeAspect="1" noChangeArrowheads="1"/>
          </p:cNvPicPr>
          <p:nvPr/>
        </p:nvPicPr>
        <p:blipFill rotWithShape="1">
          <a:blip r:embed="rId2"/>
          <a:srcRect l="5985" t="10074" r="18380" b="5927"/>
          <a:stretch/>
        </p:blipFill>
        <p:spPr bwMode="auto">
          <a:xfrm>
            <a:off x="967803" y="1484313"/>
            <a:ext cx="4152901" cy="4611687"/>
          </a:xfrm>
          <a:prstGeom prst="rect">
            <a:avLst/>
          </a:prstGeom>
          <a:ln>
            <a:noFill/>
          </a:ln>
          <a:effectLst>
            <a:outerShdw blurRad="190500" algn="tl" rotWithShape="0">
              <a:srgbClr val="000000">
                <a:alpha val="70000"/>
              </a:srgbClr>
            </a:outerShdw>
          </a:effectLst>
        </p:spPr>
      </p:pic>
      <p:pic>
        <p:nvPicPr>
          <p:cNvPr id="47" name="Picture 6" descr="Snapshot12"/>
          <p:cNvPicPr>
            <a:picLocks noChangeAspect="1" noChangeArrowheads="1"/>
          </p:cNvPicPr>
          <p:nvPr/>
        </p:nvPicPr>
        <p:blipFill rotWithShape="1">
          <a:blip r:embed="rId3"/>
          <a:srcRect l="22013" t="10385" r="12698" b="14127"/>
          <a:stretch/>
        </p:blipFill>
        <p:spPr bwMode="auto">
          <a:xfrm>
            <a:off x="5120704" y="1484313"/>
            <a:ext cx="3987800" cy="4611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0792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p:cNvSpPr>
            <a:spLocks noGrp="1"/>
          </p:cNvSpPr>
          <p:nvPr>
            <p:ph type="title"/>
          </p:nvPr>
        </p:nvSpPr>
        <p:spPr>
          <a:xfrm>
            <a:off x="1042988" y="414338"/>
            <a:ext cx="7643812" cy="1143000"/>
          </a:xfrm>
        </p:spPr>
        <p:txBody>
          <a:bodyPr/>
          <a:lstStyle/>
          <a:p>
            <a:pPr eaLnBrk="1" hangingPunct="1">
              <a:defRPr/>
            </a:pPr>
            <a:r>
              <a:rPr lang="de-DE" altLang="de-DE" sz="3600" i="0" dirty="0">
                <a:effectLst>
                  <a:outerShdw blurRad="38100" dist="38100" dir="2700000" algn="tl">
                    <a:srgbClr val="C0C0C0"/>
                  </a:outerShdw>
                </a:effectLst>
              </a:rPr>
              <a:t>CANINUSUNTERQUERUNG</a:t>
            </a:r>
          </a:p>
        </p:txBody>
      </p:sp>
      <p:graphicFrame>
        <p:nvGraphicFramePr>
          <p:cNvPr id="6" name="Object 1"/>
          <p:cNvGraphicFramePr>
            <a:graphicFrameLocks/>
          </p:cNvGraphicFramePr>
          <p:nvPr/>
        </p:nvGraphicFramePr>
        <p:xfrm>
          <a:off x="1908175" y="2419350"/>
          <a:ext cx="6840538" cy="44164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Object 2"/>
          <p:cNvGraphicFramePr>
            <a:graphicFrameLocks/>
          </p:cNvGraphicFramePr>
          <p:nvPr/>
        </p:nvGraphicFramePr>
        <p:xfrm>
          <a:off x="1835150" y="1341438"/>
          <a:ext cx="2376488" cy="1582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Object 3"/>
          <p:cNvGraphicFramePr>
            <a:graphicFrameLocks/>
          </p:cNvGraphicFramePr>
          <p:nvPr/>
        </p:nvGraphicFramePr>
        <p:xfrm>
          <a:off x="3276600" y="1341438"/>
          <a:ext cx="2374900" cy="1582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Object 4"/>
          <p:cNvGraphicFramePr>
            <a:graphicFrameLocks/>
          </p:cNvGraphicFramePr>
          <p:nvPr/>
        </p:nvGraphicFramePr>
        <p:xfrm>
          <a:off x="4716463" y="1341438"/>
          <a:ext cx="2376487" cy="158273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7328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p:cNvSpPr>
          <p:nvPr>
            <p:ph type="title"/>
          </p:nvPr>
        </p:nvSpPr>
        <p:spPr/>
        <p:txBody>
          <a:bodyPr>
            <a:normAutofit/>
          </a:bodyPr>
          <a:lstStyle/>
          <a:p>
            <a:pPr eaLnBrk="1" hangingPunct="1">
              <a:defRPr/>
            </a:pPr>
            <a:r>
              <a:rPr lang="de-DE" sz="3600" i="0">
                <a:effectLst>
                  <a:outerShdw blurRad="38100" dist="38100" dir="2700000" algn="tl">
                    <a:srgbClr val="C0C0C0"/>
                  </a:outerShdw>
                </a:effectLst>
              </a:rPr>
              <a:t>EINLEITUNG</a:t>
            </a:r>
          </a:p>
        </p:txBody>
      </p:sp>
      <p:grpSp>
        <p:nvGrpSpPr>
          <p:cNvPr id="4" name="Group 3"/>
          <p:cNvGrpSpPr/>
          <p:nvPr/>
        </p:nvGrpSpPr>
        <p:grpSpPr>
          <a:xfrm>
            <a:off x="932531" y="2267580"/>
            <a:ext cx="8175973" cy="3960440"/>
            <a:chOff x="932531" y="1556792"/>
            <a:chExt cx="8175973" cy="3960440"/>
          </a:xfrm>
        </p:grpSpPr>
        <p:sp>
          <p:nvSpPr>
            <p:cNvPr id="3" name="Rectangle 2"/>
            <p:cNvSpPr/>
            <p:nvPr/>
          </p:nvSpPr>
          <p:spPr>
            <a:xfrm>
              <a:off x="932531" y="1556792"/>
              <a:ext cx="8175973" cy="3960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descr="Abb_EKH_TNG_lateral Kop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027" y="2081634"/>
              <a:ext cx="4180037" cy="28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Abb_Perser_17_TNG_seitlich Kopie"/>
            <p:cNvPicPr>
              <a:picLocks noChangeAspect="1" noChangeArrowheads="1"/>
            </p:cNvPicPr>
            <p:nvPr/>
          </p:nvPicPr>
          <p:blipFill>
            <a:blip r:embed="rId4">
              <a:extLst>
                <a:ext uri="{28A0092B-C50C-407E-A947-70E740481C1C}">
                  <a14:useLocalDpi xmlns:a14="http://schemas.microsoft.com/office/drawing/2010/main" val="0"/>
                </a:ext>
              </a:extLst>
            </a:blip>
            <a:srcRect l="10381" t="6013"/>
            <a:stretch>
              <a:fillRect/>
            </a:stretch>
          </p:blipFill>
          <p:spPr bwMode="auto">
            <a:xfrm>
              <a:off x="5289996" y="2009626"/>
              <a:ext cx="3746500" cy="3003550"/>
            </a:xfrm>
            <a:prstGeom prst="rect">
              <a:avLst/>
            </a:prstGeom>
            <a:noFill/>
            <a:ln w="9525">
              <a:noFill/>
              <a:miter lim="800000"/>
              <a:headEnd/>
              <a:tailEnd/>
            </a:ln>
          </p:spPr>
        </p:pic>
      </p:grpSp>
      <p:sp>
        <p:nvSpPr>
          <p:cNvPr id="7" name="TextBox 6"/>
          <p:cNvSpPr txBox="1"/>
          <p:nvPr/>
        </p:nvSpPr>
        <p:spPr>
          <a:xfrm>
            <a:off x="899592" y="5867980"/>
            <a:ext cx="2448272" cy="369332"/>
          </a:xfrm>
          <a:prstGeom prst="rect">
            <a:avLst/>
          </a:prstGeom>
          <a:noFill/>
        </p:spPr>
        <p:txBody>
          <a:bodyPr wrap="square" rtlCol="0">
            <a:spAutoFit/>
          </a:bodyPr>
          <a:lstStyle/>
          <a:p>
            <a:r>
              <a:rPr lang="de-DE" sz="1800" i="0" dirty="0">
                <a:solidFill>
                  <a:schemeClr val="bg1"/>
                </a:solidFill>
              </a:rPr>
              <a:t>NÖLLER 2006</a:t>
            </a:r>
          </a:p>
        </p:txBody>
      </p:sp>
      <p:pic>
        <p:nvPicPr>
          <p:cNvPr id="3074" name="Picture 2" descr="C:\Users\Bine\Pictures\Bilder Tiere\Kräpel\IMG_3288.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230" t="3641" r="30905" b="63004"/>
          <a:stretch/>
        </p:blipFill>
        <p:spPr bwMode="auto">
          <a:xfrm flipH="1">
            <a:off x="805973" y="1329274"/>
            <a:ext cx="1533779" cy="15663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quot;Prinz Fabian vom Malvengarten&quot; (red); Züchter: Bausch;&#10;Bes.: Fam. Krämer; Foto: R. Hah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501" r="2567" b="4207"/>
          <a:stretch/>
        </p:blipFill>
        <p:spPr bwMode="auto">
          <a:xfrm>
            <a:off x="7524328" y="1340768"/>
            <a:ext cx="1691520" cy="14653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05999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eaLnBrk="1" hangingPunct="1">
              <a:defRPr/>
            </a:pPr>
            <a:r>
              <a:rPr lang="de-DE" altLang="de-DE" sz="3600" i="0">
                <a:effectLst>
                  <a:outerShdw blurRad="38100" dist="38100" dir="2700000" algn="tl">
                    <a:srgbClr val="C0C0C0"/>
                  </a:outerShdw>
                </a:effectLst>
              </a:rPr>
              <a:t>ZIELSTELLUNG</a:t>
            </a:r>
          </a:p>
        </p:txBody>
      </p:sp>
      <p:sp>
        <p:nvSpPr>
          <p:cNvPr id="18434" name="Inhaltsplatzhalter 2"/>
          <p:cNvSpPr>
            <a:spLocks noGrp="1"/>
          </p:cNvSpPr>
          <p:nvPr>
            <p:ph idx="1"/>
          </p:nvPr>
        </p:nvSpPr>
        <p:spPr/>
        <p:txBody>
          <a:bodyPr/>
          <a:lstStyle/>
          <a:p>
            <a:pPr marL="0" indent="0" eaLnBrk="1" hangingPunct="1">
              <a:spcBef>
                <a:spcPct val="50000"/>
              </a:spcBef>
              <a:buFont typeface="Arial" charset="0"/>
              <a:buNone/>
            </a:pPr>
            <a:r>
              <a:rPr lang="de-DE" altLang="de-DE" sz="2800" dirty="0"/>
              <a:t>Erfassung und Evaluierung des Verlaufs der ableitenden Tränenwege durch </a:t>
            </a:r>
          </a:p>
          <a:p>
            <a:pPr marL="0" indent="0" eaLnBrk="1" hangingPunct="1">
              <a:spcBef>
                <a:spcPct val="0"/>
              </a:spcBef>
              <a:buFont typeface="Arial" charset="0"/>
              <a:buNone/>
            </a:pPr>
            <a:r>
              <a:rPr lang="de-DE" altLang="de-DE" sz="2800" dirty="0"/>
              <a:t>CT-Dakryozystographie (CT-DCG)</a:t>
            </a:r>
          </a:p>
          <a:p>
            <a:pPr marL="0" indent="0" eaLnBrk="1" hangingPunct="1">
              <a:spcBef>
                <a:spcPct val="50000"/>
              </a:spcBef>
              <a:buFont typeface="Arial" charset="0"/>
              <a:buNone/>
            </a:pPr>
            <a:endParaRPr lang="de-DE" altLang="de-DE" sz="1800" dirty="0"/>
          </a:p>
          <a:p>
            <a:pPr lvl="1" eaLnBrk="1" hangingPunct="1">
              <a:spcBef>
                <a:spcPct val="50000"/>
              </a:spcBef>
            </a:pPr>
            <a:r>
              <a:rPr lang="de-DE" altLang="de-DE" dirty="0"/>
              <a:t>Bei drei brachyzephalen Hunderassen</a:t>
            </a:r>
          </a:p>
          <a:p>
            <a:pPr lvl="1" eaLnBrk="1" hangingPunct="1">
              <a:spcBef>
                <a:spcPct val="50000"/>
              </a:spcBef>
            </a:pPr>
            <a:r>
              <a:rPr lang="de-DE" altLang="de-DE" dirty="0"/>
              <a:t>Im Vergleich zum normozephalen Hund</a:t>
            </a:r>
          </a:p>
          <a:p>
            <a:pPr lvl="1" eaLnBrk="1" hangingPunct="1">
              <a:spcBef>
                <a:spcPct val="50000"/>
              </a:spcBef>
            </a:pPr>
            <a:r>
              <a:rPr lang="de-DE" altLang="de-DE" dirty="0"/>
              <a:t>Unter Berücksichtigung möglicher Konsequenzen für die Funktion des Tränennasengangs (TNG)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eaLnBrk="1" hangingPunct="1">
              <a:defRPr/>
            </a:pPr>
            <a:r>
              <a:rPr lang="de-DE" altLang="de-DE" sz="3600" i="0">
                <a:effectLst>
                  <a:outerShdw blurRad="38100" dist="38100" dir="2700000" algn="tl">
                    <a:srgbClr val="C0C0C0"/>
                  </a:outerShdw>
                </a:effectLst>
              </a:rPr>
              <a:t>TIERE UND METHODEN</a:t>
            </a:r>
          </a:p>
        </p:txBody>
      </p:sp>
      <p:graphicFrame>
        <p:nvGraphicFramePr>
          <p:cNvPr id="5" name="Tabelle 7"/>
          <p:cNvGraphicFramePr>
            <a:graphicFrameLocks noGrp="1"/>
          </p:cNvGraphicFramePr>
          <p:nvPr>
            <p:extLst>
              <p:ext uri="{D42A27DB-BD31-4B8C-83A1-F6EECF244321}">
                <p14:modId xmlns:p14="http://schemas.microsoft.com/office/powerpoint/2010/main" val="3049883940"/>
              </p:ext>
            </p:extLst>
          </p:nvPr>
        </p:nvGraphicFramePr>
        <p:xfrm>
          <a:off x="1259631" y="1844824"/>
          <a:ext cx="7488833" cy="3816001"/>
        </p:xfrm>
        <a:graphic>
          <a:graphicData uri="http://schemas.openxmlformats.org/drawingml/2006/table">
            <a:tbl>
              <a:tblPr firstRow="1" bandRow="1">
                <a:tableStyleId>{9D7B26C5-4107-4FEC-AEDC-1716B250A1EF}</a:tableStyleId>
              </a:tblPr>
              <a:tblGrid>
                <a:gridCol w="3096345">
                  <a:extLst>
                    <a:ext uri="{9D8B030D-6E8A-4147-A177-3AD203B41FA5}">
                      <a16:colId xmlns:a16="http://schemas.microsoft.com/office/drawing/2014/main" val="20000"/>
                    </a:ext>
                  </a:extLst>
                </a:gridCol>
                <a:gridCol w="1001319">
                  <a:extLst>
                    <a:ext uri="{9D8B030D-6E8A-4147-A177-3AD203B41FA5}">
                      <a16:colId xmlns:a16="http://schemas.microsoft.com/office/drawing/2014/main" val="20001"/>
                    </a:ext>
                  </a:extLst>
                </a:gridCol>
                <a:gridCol w="989090">
                  <a:extLst>
                    <a:ext uri="{9D8B030D-6E8A-4147-A177-3AD203B41FA5}">
                      <a16:colId xmlns:a16="http://schemas.microsoft.com/office/drawing/2014/main" val="20002"/>
                    </a:ext>
                  </a:extLst>
                </a:gridCol>
                <a:gridCol w="847793">
                  <a:extLst>
                    <a:ext uri="{9D8B030D-6E8A-4147-A177-3AD203B41FA5}">
                      <a16:colId xmlns:a16="http://schemas.microsoft.com/office/drawing/2014/main" val="20003"/>
                    </a:ext>
                  </a:extLst>
                </a:gridCol>
                <a:gridCol w="1554286">
                  <a:extLst>
                    <a:ext uri="{9D8B030D-6E8A-4147-A177-3AD203B41FA5}">
                      <a16:colId xmlns:a16="http://schemas.microsoft.com/office/drawing/2014/main" val="20004"/>
                    </a:ext>
                  </a:extLst>
                </a:gridCol>
              </a:tblGrid>
              <a:tr h="7632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1" i="0" u="none" strike="noStrike" cap="none" normalizeH="0" baseline="0" dirty="0">
                          <a:ln>
                            <a:noFill/>
                          </a:ln>
                          <a:solidFill>
                            <a:schemeClr val="tx1"/>
                          </a:solidFill>
                          <a:effectLst/>
                          <a:latin typeface="Calibri" pitchFamily="34" charset="0"/>
                          <a:cs typeface="Arial" charset="0"/>
                        </a:rPr>
                        <a:t>Rasse</a:t>
                      </a:r>
                    </a:p>
                  </a:txBody>
                  <a:tcPr marL="85161" marR="85161" horzOverflow="overflow">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1" i="0" u="none" strike="noStrike" cap="none" normalizeH="0" baseline="0" dirty="0">
                          <a:ln>
                            <a:noFill/>
                          </a:ln>
                          <a:solidFill>
                            <a:schemeClr val="tx1"/>
                          </a:solidFill>
                          <a:effectLst/>
                          <a:latin typeface="Calibri" pitchFamily="34" charset="0"/>
                          <a:cs typeface="Arial" charset="0"/>
                        </a:rPr>
                        <a:t>Anzahl</a:t>
                      </a:r>
                    </a:p>
                  </a:txBody>
                  <a:tcPr marL="85161" marR="85161" horzOverflow="overflow">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1" i="0" u="none" strike="noStrike" cap="none" normalizeH="0" baseline="0" dirty="0">
                          <a:ln>
                            <a:noFill/>
                          </a:ln>
                          <a:solidFill>
                            <a:schemeClr val="tx1"/>
                          </a:solidFill>
                          <a:effectLst/>
                          <a:latin typeface="Calibri" pitchFamily="34" charset="0"/>
                          <a:cs typeface="Arial" charset="0"/>
                        </a:rPr>
                        <a:t>m</a:t>
                      </a:r>
                    </a:p>
                  </a:txBody>
                  <a:tcPr marL="85161" marR="85161" horzOverflow="overflow">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1" i="0" u="none" strike="noStrike" cap="none" normalizeH="0" baseline="0" dirty="0">
                          <a:ln>
                            <a:noFill/>
                          </a:ln>
                          <a:solidFill>
                            <a:schemeClr val="tx1"/>
                          </a:solidFill>
                          <a:effectLst/>
                          <a:latin typeface="Calibri" pitchFamily="34" charset="0"/>
                          <a:cs typeface="Arial" charset="0"/>
                        </a:rPr>
                        <a:t>w</a:t>
                      </a:r>
                    </a:p>
                  </a:txBody>
                  <a:tcPr marL="85161" marR="85161" horzOverflow="overflow">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1" i="0" u="none" strike="noStrike" cap="none" normalizeH="0" baseline="0" dirty="0">
                          <a:ln>
                            <a:noFill/>
                          </a:ln>
                          <a:solidFill>
                            <a:schemeClr val="tx1"/>
                          </a:solidFill>
                          <a:effectLst/>
                          <a:latin typeface="Calibri" pitchFamily="34" charset="0"/>
                          <a:cs typeface="Arial" charset="0"/>
                        </a:rPr>
                        <a:t>Alter [Monate]</a:t>
                      </a:r>
                      <a:endParaRPr kumimoji="0" lang="de-DE" altLang="de-DE" sz="2200" b="1" i="0" u="none" strike="noStrike" cap="none" normalizeH="0" baseline="-25000" dirty="0">
                        <a:ln>
                          <a:noFill/>
                        </a:ln>
                        <a:solidFill>
                          <a:schemeClr val="tx1"/>
                        </a:solidFill>
                        <a:effectLst/>
                        <a:latin typeface="Calibri" pitchFamily="34" charset="0"/>
                        <a:cs typeface="Arial" charset="0"/>
                      </a:endParaRPr>
                    </a:p>
                  </a:txBody>
                  <a:tcPr marL="85161" marR="85161" horzOverflow="overflow">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tcPr>
                </a:tc>
                <a:extLst>
                  <a:ext uri="{0D108BD9-81ED-4DB2-BD59-A6C34878D82A}">
                    <a16:rowId xmlns:a16="http://schemas.microsoft.com/office/drawing/2014/main" val="10000"/>
                  </a:ext>
                </a:extLst>
              </a:tr>
              <a:tr h="6105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Französische Bulldogge</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18</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13</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5</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26</a:t>
                      </a:r>
                    </a:p>
                  </a:txBody>
                  <a:tcPr marL="85161" marR="85161" anchor="ctr" horzOverflow="overflow">
                    <a:solidFill>
                      <a:srgbClr val="92D050">
                        <a:alpha val="20000"/>
                      </a:srgbClr>
                    </a:solidFill>
                  </a:tcPr>
                </a:tc>
                <a:extLst>
                  <a:ext uri="{0D108BD9-81ED-4DB2-BD59-A6C34878D82A}">
                    <a16:rowId xmlns:a16="http://schemas.microsoft.com/office/drawing/2014/main" val="10001"/>
                  </a:ext>
                </a:extLst>
              </a:tr>
              <a:tr h="6105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Englische Bulldogge</a:t>
                      </a:r>
                    </a:p>
                  </a:txBody>
                  <a:tcPr marL="85161" marR="85161" anchor="ctr" horzOverflow="overflow"/>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10</a:t>
                      </a:r>
                    </a:p>
                  </a:txBody>
                  <a:tcPr marL="85161" marR="85161" anchor="ctr" horzOverflow="overflow"/>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4</a:t>
                      </a:r>
                    </a:p>
                  </a:txBody>
                  <a:tcPr marL="85161" marR="85161" anchor="ctr" horzOverflow="overflow"/>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6</a:t>
                      </a:r>
                    </a:p>
                  </a:txBody>
                  <a:tcPr marL="85161" marR="85161" anchor="ctr" horzOverflow="overflow"/>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a:ln>
                            <a:noFill/>
                          </a:ln>
                          <a:solidFill>
                            <a:schemeClr val="tx1"/>
                          </a:solidFill>
                          <a:effectLst/>
                          <a:latin typeface="Calibri" pitchFamily="34" charset="0"/>
                          <a:cs typeface="Arial" charset="0"/>
                        </a:rPr>
                        <a:t>34</a:t>
                      </a:r>
                    </a:p>
                  </a:txBody>
                  <a:tcPr marL="85161" marR="85161" anchor="ctr" horzOverflow="overflow"/>
                </a:tc>
                <a:extLst>
                  <a:ext uri="{0D108BD9-81ED-4DB2-BD59-A6C34878D82A}">
                    <a16:rowId xmlns:a16="http://schemas.microsoft.com/office/drawing/2014/main" val="10002"/>
                  </a:ext>
                </a:extLst>
              </a:tr>
              <a:tr h="6105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Mops</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a:ln>
                            <a:noFill/>
                          </a:ln>
                          <a:solidFill>
                            <a:schemeClr val="tx1"/>
                          </a:solidFill>
                          <a:effectLst/>
                          <a:latin typeface="Calibri" pitchFamily="34" charset="0"/>
                          <a:cs typeface="Arial" charset="0"/>
                        </a:rPr>
                        <a:t>23</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a:ln>
                            <a:noFill/>
                          </a:ln>
                          <a:solidFill>
                            <a:schemeClr val="tx1"/>
                          </a:solidFill>
                          <a:effectLst/>
                          <a:latin typeface="Calibri" pitchFamily="34" charset="0"/>
                          <a:cs typeface="Arial" charset="0"/>
                        </a:rPr>
                        <a:t>14</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9</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38</a:t>
                      </a:r>
                    </a:p>
                  </a:txBody>
                  <a:tcPr marL="85161" marR="85161" anchor="ctr" horzOverflow="overflow">
                    <a:solidFill>
                      <a:srgbClr val="92D050">
                        <a:alpha val="20000"/>
                      </a:srgbClr>
                    </a:solidFill>
                  </a:tcPr>
                </a:tc>
                <a:extLst>
                  <a:ext uri="{0D108BD9-81ED-4DB2-BD59-A6C34878D82A}">
                    <a16:rowId xmlns:a16="http://schemas.microsoft.com/office/drawing/2014/main" val="10003"/>
                  </a:ext>
                </a:extLst>
              </a:tr>
              <a:tr h="6105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Brachyzephale gesamt</a:t>
                      </a:r>
                      <a:endParaRPr kumimoji="0" lang="de-DE" altLang="de-DE" sz="2200" b="1" i="0" u="none" strike="noStrike" cap="none" normalizeH="0" baseline="0" dirty="0">
                        <a:ln>
                          <a:noFill/>
                        </a:ln>
                        <a:solidFill>
                          <a:schemeClr val="tx1"/>
                        </a:solidFill>
                        <a:effectLst/>
                        <a:latin typeface="Calibri" pitchFamily="34" charset="0"/>
                        <a:cs typeface="Arial" charset="0"/>
                      </a:endParaRPr>
                    </a:p>
                  </a:txBody>
                  <a:tcPr marL="85161" marR="85161" anchor="ctr" horzOverflow="overflow">
                    <a:solidFill>
                      <a:schemeClr val="bg1">
                        <a:alpha val="2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51</a:t>
                      </a:r>
                      <a:endParaRPr kumimoji="0" lang="de-DE" altLang="de-DE" sz="2200" b="1" i="0" u="none" strike="noStrike" cap="none" normalizeH="0" baseline="0" dirty="0">
                        <a:ln>
                          <a:noFill/>
                        </a:ln>
                        <a:solidFill>
                          <a:schemeClr val="tx1"/>
                        </a:solidFill>
                        <a:effectLst/>
                        <a:latin typeface="Calibri" pitchFamily="34" charset="0"/>
                        <a:cs typeface="Arial" charset="0"/>
                      </a:endParaRPr>
                    </a:p>
                  </a:txBody>
                  <a:tcPr marL="85161" marR="85161" anchor="ctr" horzOverflow="overflow">
                    <a:solidFill>
                      <a:schemeClr val="bg1">
                        <a:alpha val="2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31</a:t>
                      </a:r>
                      <a:endParaRPr kumimoji="0" lang="de-DE" altLang="de-DE" sz="2200" b="1" i="0" u="none" strike="noStrike" cap="none" normalizeH="0" baseline="0" dirty="0">
                        <a:ln>
                          <a:noFill/>
                        </a:ln>
                        <a:solidFill>
                          <a:schemeClr val="tx1"/>
                        </a:solidFill>
                        <a:effectLst/>
                        <a:latin typeface="Calibri" pitchFamily="34" charset="0"/>
                        <a:cs typeface="Arial" charset="0"/>
                      </a:endParaRPr>
                    </a:p>
                  </a:txBody>
                  <a:tcPr marL="85161" marR="85161" anchor="ctr" horzOverflow="overflow">
                    <a:solidFill>
                      <a:schemeClr val="bg1">
                        <a:alpha val="2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20</a:t>
                      </a:r>
                      <a:endParaRPr kumimoji="0" lang="de-DE" altLang="de-DE" sz="2200" b="1" i="0" u="none" strike="noStrike" cap="none" normalizeH="0" baseline="0" dirty="0">
                        <a:ln>
                          <a:noFill/>
                        </a:ln>
                        <a:solidFill>
                          <a:schemeClr val="tx1"/>
                        </a:solidFill>
                        <a:effectLst/>
                        <a:latin typeface="Calibri" pitchFamily="34" charset="0"/>
                        <a:cs typeface="Arial" charset="0"/>
                      </a:endParaRPr>
                    </a:p>
                  </a:txBody>
                  <a:tcPr marL="85161" marR="85161" anchor="ctr" horzOverflow="overflow">
                    <a:solidFill>
                      <a:schemeClr val="bg1">
                        <a:alpha val="20000"/>
                      </a:scheme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31</a:t>
                      </a:r>
                    </a:p>
                  </a:txBody>
                  <a:tcPr marL="85161" marR="85161" anchor="ctr" horzOverflow="overflow">
                    <a:solidFill>
                      <a:schemeClr val="bg1">
                        <a:alpha val="20000"/>
                      </a:schemeClr>
                    </a:solidFill>
                  </a:tcPr>
                </a:tc>
                <a:extLst>
                  <a:ext uri="{0D108BD9-81ED-4DB2-BD59-A6C34878D82A}">
                    <a16:rowId xmlns:a16="http://schemas.microsoft.com/office/drawing/2014/main" val="10004"/>
                  </a:ext>
                </a:extLst>
              </a:tr>
              <a:tr h="6105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Normozephale</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6</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3</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3</a:t>
                      </a:r>
                    </a:p>
                  </a:txBody>
                  <a:tcPr marL="85161" marR="85161" anchor="ctr" horzOverflow="overflow">
                    <a:solidFill>
                      <a:srgbClr val="92D050">
                        <a:alpha val="20000"/>
                      </a:srgbClr>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altLang="de-DE" sz="2200" b="0" i="0" u="none" strike="noStrike" cap="none" normalizeH="0" baseline="0" dirty="0">
                          <a:ln>
                            <a:noFill/>
                          </a:ln>
                          <a:solidFill>
                            <a:schemeClr val="tx1"/>
                          </a:solidFill>
                          <a:effectLst/>
                          <a:latin typeface="Calibri" pitchFamily="34" charset="0"/>
                          <a:cs typeface="Arial" charset="0"/>
                        </a:rPr>
                        <a:t>148</a:t>
                      </a:r>
                    </a:p>
                  </a:txBody>
                  <a:tcPr marL="85161" marR="85161" anchor="ctr" horzOverflow="overflow">
                    <a:solidFill>
                      <a:srgbClr val="92D050">
                        <a:alpha val="2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a:effectLst>
                  <a:outerShdw blurRad="38100" dist="38100" dir="2700000" algn="tl">
                    <a:srgbClr val="C0C0C0"/>
                  </a:outerShdw>
                </a:effectLst>
              </a:rPr>
              <a:t>DURCHFÜHRUNG DER CT-DCG</a:t>
            </a:r>
          </a:p>
        </p:txBody>
      </p:sp>
      <p:sp>
        <p:nvSpPr>
          <p:cNvPr id="22530" name="Inhaltsplatzhalter 2"/>
          <p:cNvSpPr>
            <a:spLocks noGrp="1"/>
          </p:cNvSpPr>
          <p:nvPr>
            <p:ph idx="1"/>
          </p:nvPr>
        </p:nvSpPr>
        <p:spPr>
          <a:xfrm>
            <a:off x="1042988" y="1600200"/>
            <a:ext cx="7777162" cy="4525963"/>
          </a:xfrm>
        </p:spPr>
        <p:txBody>
          <a:bodyPr/>
          <a:lstStyle/>
          <a:p>
            <a:pPr eaLnBrk="1" hangingPunct="1">
              <a:spcBef>
                <a:spcPct val="50000"/>
              </a:spcBef>
              <a:buFont typeface="Symbol" pitchFamily="18" charset="2"/>
              <a:buChar char="-"/>
            </a:pPr>
            <a:r>
              <a:rPr lang="de-DE" altLang="de-DE" sz="2600" dirty="0"/>
              <a:t>Diagnostik des brachyzephalen Atemnotsyndroms</a:t>
            </a:r>
          </a:p>
          <a:p>
            <a:pPr eaLnBrk="1" hangingPunct="1">
              <a:spcBef>
                <a:spcPct val="50000"/>
              </a:spcBef>
              <a:buFont typeface="Symbol" pitchFamily="18" charset="2"/>
              <a:buChar char="-"/>
            </a:pPr>
            <a:r>
              <a:rPr lang="de-DE" altLang="de-DE" sz="2600" dirty="0"/>
              <a:t>Brust-Bauch-Lage, harter</a:t>
            </a:r>
            <a:br>
              <a:rPr lang="de-DE" altLang="de-DE" sz="2600" dirty="0"/>
            </a:br>
            <a:r>
              <a:rPr lang="de-DE" altLang="de-DE" sz="2600" dirty="0"/>
              <a:t>Gaumen unterlagenparallel</a:t>
            </a:r>
          </a:p>
          <a:p>
            <a:pPr eaLnBrk="1" hangingPunct="1">
              <a:spcBef>
                <a:spcPct val="50000"/>
              </a:spcBef>
              <a:buFont typeface="Symbol" pitchFamily="18" charset="2"/>
              <a:buChar char="-"/>
            </a:pPr>
            <a:r>
              <a:rPr lang="de-DE" altLang="de-DE" sz="2600" dirty="0"/>
              <a:t>Sondierung Tränenkanälchen	                             </a:t>
            </a:r>
            <a:r>
              <a:rPr lang="de-DE" altLang="de-DE" sz="2000" dirty="0"/>
              <a:t>(Vygonüle T®, G 22 oder G24)</a:t>
            </a:r>
          </a:p>
          <a:p>
            <a:pPr eaLnBrk="1" hangingPunct="1">
              <a:spcBef>
                <a:spcPct val="50000"/>
              </a:spcBef>
              <a:buFont typeface="Symbol" pitchFamily="18" charset="2"/>
              <a:buChar char="-"/>
            </a:pPr>
            <a:r>
              <a:rPr lang="de-DE" altLang="de-DE" sz="2600" dirty="0"/>
              <a:t>1-2 ml Iopamidol-Methylzellulose-Gemisch 1:1 </a:t>
            </a:r>
            <a:r>
              <a:rPr lang="de-DE" altLang="de-DE" sz="2000" dirty="0"/>
              <a:t>(Solutrast® 250M, Methocel® 2%)</a:t>
            </a:r>
          </a:p>
          <a:p>
            <a:pPr eaLnBrk="1" hangingPunct="1">
              <a:spcBef>
                <a:spcPct val="50000"/>
              </a:spcBef>
              <a:buFont typeface="Symbol" pitchFamily="18" charset="2"/>
              <a:buChar char="-"/>
            </a:pPr>
            <a:r>
              <a:rPr lang="de-DE" altLang="de-DE" sz="2600" dirty="0"/>
              <a:t>Computertomografie</a:t>
            </a:r>
            <a:br>
              <a:rPr lang="de-DE" altLang="de-DE" sz="2800" dirty="0"/>
            </a:br>
            <a:r>
              <a:rPr lang="de-DE" altLang="de-DE" sz="2000" dirty="0"/>
              <a:t>(150-200 mAs, 120-140 kV, Schichtdicke 0,6-1 mm, PHILIPS Mx8000 Brilliance) </a:t>
            </a:r>
          </a:p>
        </p:txBody>
      </p:sp>
      <p:pic>
        <p:nvPicPr>
          <p:cNvPr id="4" name="Picture 20" descr="IMG_0073"/>
          <p:cNvPicPr>
            <a:picLocks noChangeAspect="1" noChangeArrowheads="1"/>
          </p:cNvPicPr>
          <p:nvPr/>
        </p:nvPicPr>
        <p:blipFill>
          <a:blip r:embed="rId3" cstate="print"/>
          <a:srcRect r="24135"/>
          <a:stretch>
            <a:fillRect/>
          </a:stretch>
        </p:blipFill>
        <p:spPr bwMode="auto">
          <a:xfrm>
            <a:off x="5580112" y="1916832"/>
            <a:ext cx="2705604" cy="2368961"/>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1" hangingPunct="1">
              <a:defRPr/>
            </a:pPr>
            <a:r>
              <a:rPr lang="de-DE" altLang="de-DE" sz="3600" i="0" dirty="0">
                <a:effectLst>
                  <a:outerShdw blurRad="38100" dist="38100" dir="2700000" algn="tl">
                    <a:srgbClr val="C0C0C0"/>
                  </a:outerShdw>
                </a:effectLst>
              </a:rPr>
              <a:t>AUSWERTUNG DER DATENSÄTZE</a:t>
            </a:r>
          </a:p>
        </p:txBody>
      </p:sp>
      <p:sp>
        <p:nvSpPr>
          <p:cNvPr id="24578" name="Inhaltsplatzhalter 2"/>
          <p:cNvSpPr>
            <a:spLocks noGrp="1"/>
          </p:cNvSpPr>
          <p:nvPr>
            <p:ph idx="1"/>
          </p:nvPr>
        </p:nvSpPr>
        <p:spPr/>
        <p:txBody>
          <a:bodyPr/>
          <a:lstStyle/>
          <a:p>
            <a:pPr eaLnBrk="1" hangingPunct="1">
              <a:buFont typeface="Symbol" pitchFamily="18" charset="2"/>
              <a:buChar char="-"/>
            </a:pPr>
            <a:r>
              <a:rPr lang="en-US" altLang="de-DE" sz="2600" dirty="0" err="1"/>
              <a:t>eFilm</a:t>
            </a:r>
            <a:r>
              <a:rPr lang="en-US" altLang="de-DE" sz="2600" dirty="0"/>
              <a:t> 2.1.0 </a:t>
            </a:r>
            <a:r>
              <a:rPr lang="de-DE" altLang="de-DE" sz="2600" dirty="0"/>
              <a:t>W</a:t>
            </a:r>
            <a:r>
              <a:rPr lang="en-US" altLang="de-DE" sz="2600" dirty="0" err="1"/>
              <a:t>orkstation</a:t>
            </a:r>
            <a:r>
              <a:rPr lang="en-US" altLang="de-DE" sz="2600" dirty="0"/>
              <a:t> (Merge Healthcare) </a:t>
            </a:r>
          </a:p>
          <a:p>
            <a:pPr eaLnBrk="1" hangingPunct="1">
              <a:buFont typeface="Symbol" pitchFamily="18" charset="2"/>
              <a:buChar char="-"/>
            </a:pPr>
            <a:r>
              <a:rPr lang="en-US" altLang="de-DE" sz="2600" dirty="0" err="1"/>
              <a:t>ImageJ</a:t>
            </a:r>
            <a:r>
              <a:rPr lang="en-US" altLang="de-DE" sz="2600" dirty="0"/>
              <a:t> (National Institutes of Health NIH)</a:t>
            </a:r>
          </a:p>
          <a:p>
            <a:pPr lvl="2" eaLnBrk="1" hangingPunct="1">
              <a:lnSpc>
                <a:spcPct val="120000"/>
              </a:lnSpc>
              <a:buFont typeface="Symbol" pitchFamily="18" charset="2"/>
              <a:buChar char="-"/>
            </a:pPr>
            <a:r>
              <a:rPr lang="de-DE" altLang="de-DE" dirty="0"/>
              <a:t>jeweils problemorientierte Programmerweiterung (Plug-ins) durch M.Sc. André Dietrich (Universität Magdeburg)</a:t>
            </a:r>
            <a:endParaRPr lang="en-US" altLang="de-DE" dirty="0"/>
          </a:p>
          <a:p>
            <a:pPr lvl="1" eaLnBrk="1" hangingPunct="1">
              <a:buFont typeface="Symbol" pitchFamily="18" charset="2"/>
              <a:buNone/>
            </a:pPr>
            <a:endParaRPr lang="en-US" altLang="de-DE"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a:lstStyle/>
          <a:p>
            <a:pPr>
              <a:defRPr/>
            </a:pPr>
            <a:r>
              <a:rPr lang="de-DE" sz="3600" i="0">
                <a:effectLst>
                  <a:outerShdw blurRad="38100" dist="38100" dir="2700000" algn="tl">
                    <a:srgbClr val="C0C0C0"/>
                  </a:outerShdw>
                </a:effectLst>
              </a:rPr>
              <a:t>METHODEN</a:t>
            </a:r>
          </a:p>
        </p:txBody>
      </p:sp>
      <p:sp>
        <p:nvSpPr>
          <p:cNvPr id="26626" name="Rectangle 3"/>
          <p:cNvSpPr>
            <a:spLocks noGrp="1"/>
          </p:cNvSpPr>
          <p:nvPr>
            <p:ph type="body" idx="1"/>
          </p:nvPr>
        </p:nvSpPr>
        <p:spPr>
          <a:xfrm>
            <a:off x="1042988" y="1600200"/>
            <a:ext cx="7643812" cy="4997152"/>
          </a:xfrm>
        </p:spPr>
        <p:txBody>
          <a:bodyPr/>
          <a:lstStyle/>
          <a:p>
            <a:pPr eaLnBrk="1" hangingPunct="1">
              <a:lnSpc>
                <a:spcPct val="90000"/>
              </a:lnSpc>
              <a:buFont typeface="Symbol" pitchFamily="18" charset="2"/>
              <a:buChar char="-"/>
            </a:pPr>
            <a:r>
              <a:rPr lang="de-DE" altLang="de-DE" sz="2600" b="1" dirty="0"/>
              <a:t>Verlauf der Tränenwege</a:t>
            </a:r>
            <a:endParaRPr lang="de-DE" sz="2600" b="1" dirty="0"/>
          </a:p>
          <a:p>
            <a:pPr lvl="1" eaLnBrk="1" hangingPunct="1">
              <a:lnSpc>
                <a:spcPct val="90000"/>
              </a:lnSpc>
              <a:buFont typeface="Symbol" pitchFamily="18" charset="2"/>
              <a:buChar char="-"/>
            </a:pPr>
            <a:r>
              <a:rPr lang="de-DE" sz="2200" dirty="0"/>
              <a:t>Allgemeine Beschreibung des Verlaufs</a:t>
            </a:r>
          </a:p>
          <a:p>
            <a:pPr lvl="1" eaLnBrk="1" hangingPunct="1">
              <a:lnSpc>
                <a:spcPct val="90000"/>
              </a:lnSpc>
              <a:buFont typeface="Symbol" pitchFamily="18" charset="2"/>
              <a:buChar char="-"/>
            </a:pPr>
            <a:r>
              <a:rPr lang="de-DE" sz="2200" dirty="0"/>
              <a:t>Messung der Angulation und Länge der Tränenwege</a:t>
            </a:r>
          </a:p>
          <a:p>
            <a:pPr lvl="1" eaLnBrk="1" hangingPunct="1">
              <a:lnSpc>
                <a:spcPct val="90000"/>
              </a:lnSpc>
              <a:buFont typeface="Symbol" pitchFamily="18" charset="2"/>
              <a:buChar char="-"/>
            </a:pPr>
            <a:r>
              <a:rPr lang="de-DE" sz="2200" dirty="0"/>
              <a:t>Bestimmung der Steigung des TNG </a:t>
            </a:r>
          </a:p>
          <a:p>
            <a:pPr lvl="1" eaLnBrk="1" hangingPunct="1">
              <a:lnSpc>
                <a:spcPct val="90000"/>
              </a:lnSpc>
              <a:buFont typeface="Symbol" pitchFamily="18" charset="2"/>
              <a:buChar char="-"/>
            </a:pPr>
            <a:r>
              <a:rPr lang="de-DE" sz="2200" dirty="0"/>
              <a:t>Vorhandensein und Lage einer akzessorischen Öffnung</a:t>
            </a:r>
          </a:p>
          <a:p>
            <a:pPr lvl="1" eaLnBrk="1" hangingPunct="1">
              <a:lnSpc>
                <a:spcPct val="90000"/>
              </a:lnSpc>
              <a:buFont typeface="Symbol" pitchFamily="18" charset="2"/>
              <a:buChar char="-"/>
            </a:pPr>
            <a:r>
              <a:rPr lang="de-DE" sz="2200" dirty="0"/>
              <a:t>Messung der räumlichen Ausdehnung</a:t>
            </a:r>
          </a:p>
          <a:p>
            <a:pPr lvl="2" eaLnBrk="1" hangingPunct="1">
              <a:lnSpc>
                <a:spcPct val="90000"/>
              </a:lnSpc>
              <a:buFont typeface="Symbol" pitchFamily="18" charset="2"/>
              <a:buChar char="-"/>
            </a:pPr>
            <a:r>
              <a:rPr lang="de-DE" dirty="0"/>
              <a:t>Dreidimensionale Darstellung</a:t>
            </a:r>
            <a:endParaRPr lang="en-US" altLang="de-DE" dirty="0"/>
          </a:p>
          <a:p>
            <a:pPr eaLnBrk="1" hangingPunct="1">
              <a:lnSpc>
                <a:spcPct val="90000"/>
              </a:lnSpc>
              <a:buFont typeface="Symbol" pitchFamily="18" charset="2"/>
              <a:buChar char="-"/>
            </a:pPr>
            <a:r>
              <a:rPr lang="de-DE" sz="2600" b="1" dirty="0"/>
              <a:t>Relation zu definierten Landmarken</a:t>
            </a:r>
          </a:p>
          <a:p>
            <a:pPr lvl="1" eaLnBrk="1" hangingPunct="1">
              <a:lnSpc>
                <a:spcPct val="90000"/>
              </a:lnSpc>
              <a:buFont typeface="Symbol" pitchFamily="18" charset="2"/>
              <a:buChar char="-"/>
            </a:pPr>
            <a:r>
              <a:rPr lang="de-DE" sz="2200" dirty="0"/>
              <a:t>Lagebeziehung zum Oberkiefercaninus</a:t>
            </a:r>
          </a:p>
          <a:p>
            <a:pPr lvl="1" eaLnBrk="1" hangingPunct="1">
              <a:lnSpc>
                <a:spcPct val="90000"/>
              </a:lnSpc>
              <a:buFont typeface="Symbol" pitchFamily="18" charset="2"/>
              <a:buChar char="-"/>
            </a:pPr>
            <a:r>
              <a:rPr lang="de-DE" sz="2200" dirty="0"/>
              <a:t>Lagebeziehung des Ostium nasolacrimale zum Foramen lacrimale</a:t>
            </a:r>
          </a:p>
          <a:p>
            <a:pPr eaLnBrk="1" hangingPunct="1">
              <a:lnSpc>
                <a:spcPct val="90000"/>
              </a:lnSpc>
              <a:buFont typeface="Symbol" pitchFamily="18" charset="2"/>
              <a:buChar char="-"/>
            </a:pPr>
            <a:r>
              <a:rPr lang="de-DE" sz="2600" b="1" dirty="0"/>
              <a:t>Prüfung der Durchgängigkeit und Vollständigkeit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a:lstStyle/>
          <a:p>
            <a:pPr>
              <a:defRPr/>
            </a:pPr>
            <a:r>
              <a:rPr lang="de-DE" sz="3600" i="0">
                <a:effectLst>
                  <a:outerShdw blurRad="38100" dist="38100" dir="2700000" algn="tl">
                    <a:srgbClr val="C0C0C0"/>
                  </a:outerShdw>
                </a:effectLst>
              </a:rPr>
              <a:t>METHODEN</a:t>
            </a:r>
          </a:p>
        </p:txBody>
      </p:sp>
      <p:sp>
        <p:nvSpPr>
          <p:cNvPr id="26626" name="Rectangle 3"/>
          <p:cNvSpPr>
            <a:spLocks noGrp="1"/>
          </p:cNvSpPr>
          <p:nvPr>
            <p:ph type="body" idx="1"/>
          </p:nvPr>
        </p:nvSpPr>
        <p:spPr/>
        <p:txBody>
          <a:bodyPr/>
          <a:lstStyle/>
          <a:p>
            <a:pPr eaLnBrk="1" hangingPunct="1">
              <a:lnSpc>
                <a:spcPct val="90000"/>
              </a:lnSpc>
              <a:buFont typeface="Symbol" pitchFamily="18" charset="2"/>
              <a:buChar char="-"/>
            </a:pPr>
            <a:r>
              <a:rPr lang="de-DE" altLang="de-DE" sz="2600" b="1" dirty="0"/>
              <a:t>Verlauf der Tränenwege</a:t>
            </a:r>
            <a:endParaRPr lang="de-DE" sz="2600" b="1" dirty="0"/>
          </a:p>
          <a:p>
            <a:pPr lvl="1" eaLnBrk="1" hangingPunct="1">
              <a:lnSpc>
                <a:spcPct val="90000"/>
              </a:lnSpc>
              <a:buFont typeface="Symbol" pitchFamily="18" charset="2"/>
              <a:buChar char="-"/>
            </a:pPr>
            <a:r>
              <a:rPr lang="de-DE" sz="2200" dirty="0">
                <a:solidFill>
                  <a:srgbClr val="006600"/>
                </a:solidFill>
              </a:rPr>
              <a:t>Allgemeine Beschreibung des Verlaufs</a:t>
            </a:r>
          </a:p>
          <a:p>
            <a:pPr lvl="1" eaLnBrk="1" hangingPunct="1">
              <a:lnSpc>
                <a:spcPct val="90000"/>
              </a:lnSpc>
              <a:buFont typeface="Symbol" pitchFamily="18" charset="2"/>
              <a:buChar char="-"/>
            </a:pPr>
            <a:r>
              <a:rPr lang="de-DE" sz="2200" dirty="0">
                <a:solidFill>
                  <a:srgbClr val="006600"/>
                </a:solidFill>
              </a:rPr>
              <a:t>Messung der Angulation und Länge der Tränenwege</a:t>
            </a:r>
          </a:p>
          <a:p>
            <a:pPr lvl="1" eaLnBrk="1" hangingPunct="1">
              <a:lnSpc>
                <a:spcPct val="90000"/>
              </a:lnSpc>
              <a:buFont typeface="Symbol" pitchFamily="18" charset="2"/>
              <a:buChar char="-"/>
            </a:pPr>
            <a:r>
              <a:rPr lang="de-DE" sz="2200" dirty="0">
                <a:solidFill>
                  <a:srgbClr val="006600"/>
                </a:solidFill>
              </a:rPr>
              <a:t>Bestimmung der Steigung des TNG </a:t>
            </a:r>
          </a:p>
          <a:p>
            <a:pPr lvl="1" eaLnBrk="1" hangingPunct="1">
              <a:lnSpc>
                <a:spcPct val="90000"/>
              </a:lnSpc>
              <a:buFont typeface="Symbol" pitchFamily="18" charset="2"/>
              <a:buChar char="-"/>
            </a:pPr>
            <a:r>
              <a:rPr lang="de-DE" sz="2200" dirty="0">
                <a:solidFill>
                  <a:srgbClr val="006600"/>
                </a:solidFill>
              </a:rPr>
              <a:t>Vorhandensein und Lage einer akzessorischen Öffnung</a:t>
            </a:r>
          </a:p>
          <a:p>
            <a:pPr lvl="1" eaLnBrk="1" hangingPunct="1">
              <a:lnSpc>
                <a:spcPct val="90000"/>
              </a:lnSpc>
              <a:buFont typeface="Symbol" pitchFamily="18" charset="2"/>
              <a:buChar char="-"/>
            </a:pPr>
            <a:r>
              <a:rPr lang="de-DE" sz="2200" dirty="0"/>
              <a:t>Messung der räumlichen Ausdehnung</a:t>
            </a:r>
          </a:p>
          <a:p>
            <a:pPr lvl="2" eaLnBrk="1" hangingPunct="1">
              <a:lnSpc>
                <a:spcPct val="90000"/>
              </a:lnSpc>
              <a:buFont typeface="Symbol" pitchFamily="18" charset="2"/>
              <a:buChar char="-"/>
            </a:pPr>
            <a:r>
              <a:rPr lang="de-DE" dirty="0">
                <a:solidFill>
                  <a:srgbClr val="006600"/>
                </a:solidFill>
              </a:rPr>
              <a:t>Dreidimensionale Darstellung</a:t>
            </a:r>
            <a:endParaRPr lang="en-US" altLang="de-DE" dirty="0">
              <a:solidFill>
                <a:srgbClr val="006600"/>
              </a:solidFill>
            </a:endParaRPr>
          </a:p>
          <a:p>
            <a:pPr eaLnBrk="1" hangingPunct="1">
              <a:lnSpc>
                <a:spcPct val="90000"/>
              </a:lnSpc>
              <a:buFont typeface="Symbol" pitchFamily="18" charset="2"/>
              <a:buChar char="-"/>
            </a:pPr>
            <a:r>
              <a:rPr lang="de-DE" sz="2600" b="1" dirty="0"/>
              <a:t>Relation zu definierten Landmarken</a:t>
            </a:r>
          </a:p>
          <a:p>
            <a:pPr lvl="1" eaLnBrk="1" hangingPunct="1">
              <a:lnSpc>
                <a:spcPct val="90000"/>
              </a:lnSpc>
              <a:buFont typeface="Symbol" pitchFamily="18" charset="2"/>
              <a:buChar char="-"/>
            </a:pPr>
            <a:r>
              <a:rPr lang="de-DE" sz="2200" dirty="0"/>
              <a:t>Lagebeziehung zum Oberkiefercaninus</a:t>
            </a:r>
          </a:p>
          <a:p>
            <a:pPr lvl="1" eaLnBrk="1" hangingPunct="1">
              <a:lnSpc>
                <a:spcPct val="90000"/>
              </a:lnSpc>
              <a:buFont typeface="Symbol" pitchFamily="18" charset="2"/>
              <a:buChar char="-"/>
            </a:pPr>
            <a:r>
              <a:rPr lang="de-DE" sz="2200" dirty="0"/>
              <a:t>Lagebeziehung des Ostium nasolacrimale zum Foramen lacrimale</a:t>
            </a:r>
          </a:p>
          <a:p>
            <a:pPr eaLnBrk="1" hangingPunct="1">
              <a:lnSpc>
                <a:spcPct val="90000"/>
              </a:lnSpc>
              <a:buFont typeface="Symbol" pitchFamily="18" charset="2"/>
              <a:buChar char="-"/>
            </a:pPr>
            <a:r>
              <a:rPr lang="de-DE" sz="2600" b="1" dirty="0"/>
              <a:t>Prüfung der Durchgängigkeit und Vollständigkeit</a:t>
            </a:r>
          </a:p>
        </p:txBody>
      </p:sp>
    </p:spTree>
    <p:extLst>
      <p:ext uri="{BB962C8B-B14F-4D97-AF65-F5344CB8AC3E}">
        <p14:creationId xmlns:p14="http://schemas.microsoft.com/office/powerpoint/2010/main" val="3859268393"/>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2460</Words>
  <Application>Microsoft Office PowerPoint</Application>
  <PresentationFormat>Bildschirmpräsentation (4:3)</PresentationFormat>
  <Paragraphs>335</Paragraphs>
  <Slides>27</Slides>
  <Notes>22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27</vt:i4>
      </vt:variant>
    </vt:vector>
  </HeadingPairs>
  <TitlesOfParts>
    <vt:vector size="36" baseType="lpstr">
      <vt:lpstr>Arial</vt:lpstr>
      <vt:lpstr>Arial Narrow</vt:lpstr>
      <vt:lpstr>Bradley Hand ITC</vt:lpstr>
      <vt:lpstr>Calibri</vt:lpstr>
      <vt:lpstr>Candara</vt:lpstr>
      <vt:lpstr>Comic Sans MS</vt:lpstr>
      <vt:lpstr>Segoe Script</vt:lpstr>
      <vt:lpstr>Symbol</vt:lpstr>
      <vt:lpstr>Larissa</vt:lpstr>
      <vt:lpstr>PowerPoint-Präsentation</vt:lpstr>
      <vt:lpstr>EINLEITUNG</vt:lpstr>
      <vt:lpstr>EINLEITUNG</vt:lpstr>
      <vt:lpstr>ZIELSTELLUNG</vt:lpstr>
      <vt:lpstr>TIERE UND METHODEN</vt:lpstr>
      <vt:lpstr>DURCHFÜHRUNG DER CT-DCG</vt:lpstr>
      <vt:lpstr>AUSWERTUNG DER DATENSÄTZE</vt:lpstr>
      <vt:lpstr>METHODEN</vt:lpstr>
      <vt:lpstr>METHODEN</vt:lpstr>
      <vt:lpstr>PowerPoint-Präsentation</vt:lpstr>
      <vt:lpstr>PowerPoint-Präsentation</vt:lpstr>
      <vt:lpstr>PowerPoint-Präsentation</vt:lpstr>
      <vt:lpstr>WINKELUNG DER TRÄNENWEGE</vt:lpstr>
      <vt:lpstr>WINKELUNG DER TRÄNENWEGE</vt:lpstr>
      <vt:lpstr>PowerPoint-Präsentation</vt:lpstr>
      <vt:lpstr>LÄNGE DER TRÄNENWEGE</vt:lpstr>
      <vt:lpstr>LÄNGE DER TRÄNENWEGE</vt:lpstr>
      <vt:lpstr>LÄNGE DER TRÄNENWEGE</vt:lpstr>
      <vt:lpstr>STEIGUNG DER TRÄNENWEGE</vt:lpstr>
      <vt:lpstr>STEIGUNG DES TNG</vt:lpstr>
      <vt:lpstr>AKZESSORISCHE ÖFFNUNG</vt:lpstr>
      <vt:lpstr>AKZESSORISCHE ÖFFNUNG</vt:lpstr>
      <vt:lpstr>DISKUSSION</vt:lpstr>
      <vt:lpstr>KLINISCHE RELEVANZ</vt:lpstr>
      <vt:lpstr>PowerPoint-Präsentation</vt:lpstr>
      <vt:lpstr>CANINUSUNTERQUERUNG</vt:lpstr>
      <vt:lpstr>CANINUSUNTERQUERUNG</vt:lpstr>
    </vt:vector>
  </TitlesOfParts>
  <Company>keine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Vorstellung der Dissertation</dc:title>
  <dc:creator>B.</dc:creator>
  <cp:lastModifiedBy>Sabine Dr. Sahr</cp:lastModifiedBy>
  <cp:revision>1324</cp:revision>
  <dcterms:created xsi:type="dcterms:W3CDTF">2007-06-29T09:52:13Z</dcterms:created>
  <dcterms:modified xsi:type="dcterms:W3CDTF">2024-02-04T17:03:47Z</dcterms:modified>
</cp:coreProperties>
</file>